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6" r:id="rId5"/>
    <p:sldMasterId id="2147483699" r:id="rId6"/>
  </p:sldMasterIdLst>
  <p:notesMasterIdLst>
    <p:notesMasterId r:id="rId47"/>
  </p:notesMasterIdLst>
  <p:sldIdLst>
    <p:sldId id="567" r:id="rId7"/>
    <p:sldId id="522" r:id="rId8"/>
    <p:sldId id="610" r:id="rId9"/>
    <p:sldId id="521" r:id="rId10"/>
    <p:sldId id="523" r:id="rId11"/>
    <p:sldId id="532" r:id="rId12"/>
    <p:sldId id="524" r:id="rId13"/>
    <p:sldId id="526" r:id="rId14"/>
    <p:sldId id="530" r:id="rId15"/>
    <p:sldId id="536" r:id="rId16"/>
    <p:sldId id="527" r:id="rId17"/>
    <p:sldId id="528" r:id="rId18"/>
    <p:sldId id="531" r:id="rId19"/>
    <p:sldId id="558" r:id="rId20"/>
    <p:sldId id="557" r:id="rId21"/>
    <p:sldId id="566" r:id="rId22"/>
    <p:sldId id="533" r:id="rId23"/>
    <p:sldId id="565" r:id="rId24"/>
    <p:sldId id="534" r:id="rId25"/>
    <p:sldId id="535" r:id="rId26"/>
    <p:sldId id="538" r:id="rId27"/>
    <p:sldId id="537" r:id="rId28"/>
    <p:sldId id="539" r:id="rId29"/>
    <p:sldId id="541" r:id="rId30"/>
    <p:sldId id="543" r:id="rId31"/>
    <p:sldId id="553" r:id="rId32"/>
    <p:sldId id="556" r:id="rId33"/>
    <p:sldId id="559" r:id="rId34"/>
    <p:sldId id="546" r:id="rId35"/>
    <p:sldId id="545" r:id="rId36"/>
    <p:sldId id="564" r:id="rId37"/>
    <p:sldId id="547" r:id="rId38"/>
    <p:sldId id="548" r:id="rId39"/>
    <p:sldId id="562" r:id="rId40"/>
    <p:sldId id="563" r:id="rId41"/>
    <p:sldId id="551" r:id="rId42"/>
    <p:sldId id="552" r:id="rId43"/>
    <p:sldId id="549" r:id="rId44"/>
    <p:sldId id="550" r:id="rId45"/>
    <p:sldId id="495" r:id="rId46"/>
    <p:sldId id="496" r:id="rId48"/>
    <p:sldId id="497" r:id="rId49"/>
    <p:sldId id="498" r:id="rId50"/>
    <p:sldId id="492" r:id="rId51"/>
    <p:sldId id="611" r:id="rId5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28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CCFF"/>
    <a:srgbClr val="99CCFF"/>
    <a:srgbClr val="565868"/>
    <a:srgbClr val="5F5F5F"/>
    <a:srgbClr val="808080"/>
    <a:srgbClr val="6699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61" autoAdjust="0"/>
    <p:restoredTop sz="94660" autoAdjust="0"/>
  </p:normalViewPr>
  <p:slideViewPr>
    <p:cSldViewPr showGuides="1">
      <p:cViewPr varScale="1">
        <p:scale>
          <a:sx n="73" d="100"/>
          <a:sy n="73" d="100"/>
        </p:scale>
        <p:origin x="1134" y="78"/>
      </p:cViewPr>
      <p:guideLst>
        <p:guide orient="horz" pos="2166"/>
        <p:guide pos="28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5" Type="http://schemas.openxmlformats.org/officeDocument/2006/relationships/tableStyles" Target="tableStyles.xml"/><Relationship Id="rId54" Type="http://schemas.openxmlformats.org/officeDocument/2006/relationships/viewProps" Target="viewProps.xml"/><Relationship Id="rId53" Type="http://schemas.openxmlformats.org/officeDocument/2006/relationships/presProps" Target="presProps.xml"/><Relationship Id="rId52" Type="http://schemas.openxmlformats.org/officeDocument/2006/relationships/slide" Target="slides/slide45.xml"/><Relationship Id="rId51" Type="http://schemas.openxmlformats.org/officeDocument/2006/relationships/slide" Target="slides/slide44.xml"/><Relationship Id="rId50" Type="http://schemas.openxmlformats.org/officeDocument/2006/relationships/slide" Target="slides/slide43.xml"/><Relationship Id="rId5" Type="http://schemas.openxmlformats.org/officeDocument/2006/relationships/slideMaster" Target="slideMasters/slideMaster4.xml"/><Relationship Id="rId49" Type="http://schemas.openxmlformats.org/officeDocument/2006/relationships/slide" Target="slides/slide42.xml"/><Relationship Id="rId48" Type="http://schemas.openxmlformats.org/officeDocument/2006/relationships/slide" Target="slides/slide41.xml"/><Relationship Id="rId47" Type="http://schemas.openxmlformats.org/officeDocument/2006/relationships/notesMaster" Target="notesMasters/notesMaster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B59E382-42DB-422D-A8E2-06B26F1195D2}" type="datetimeFigureOut">
              <a:rPr lang="en-US"/>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Edit Master text styles</a:t>
            </a:r>
            <a:endParaRPr lang="en-US" noProof="0" smtClean="0"/>
          </a:p>
          <a:p>
            <a:pPr lvl="1"/>
            <a:r>
              <a:rPr lang="en-US" noProof="0" smtClean="0"/>
              <a:t>Second level</a:t>
            </a:r>
            <a:endParaRPr lang="en-US" noProof="0" smtClean="0"/>
          </a:p>
          <a:p>
            <a:pPr lvl="2"/>
            <a:r>
              <a:rPr lang="en-US" noProof="0" smtClean="0"/>
              <a:t>Third level</a:t>
            </a:r>
            <a:endParaRPr lang="en-US" noProof="0" smtClean="0"/>
          </a:p>
          <a:p>
            <a:pPr lvl="3"/>
            <a:r>
              <a:rPr lang="en-US" noProof="0" smtClean="0"/>
              <a:t>Fourth level</a:t>
            </a:r>
            <a:endParaRPr lang="en-US" noProof="0" smtClean="0"/>
          </a:p>
          <a:p>
            <a:pPr lvl="4"/>
            <a:r>
              <a:rPr lang="en-US" noProof="0" smtClean="0"/>
              <a:t>Fifth level</a:t>
            </a:r>
            <a:endParaRPr lang="en-US"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B49EDA19-F525-4E4C-A8D0-00C1F70E6B7A}" type="slidenum">
              <a:rPr 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
        <p:cNvGrpSpPr/>
        <p:nvPr/>
      </p:nvGrpSpPr>
      <p:grpSpPr>
        <a:xfrm>
          <a:off x="0" y="0"/>
          <a:ext cx="0" cy="0"/>
          <a:chOff x="0" y="0"/>
          <a:chExt cx="0" cy="0"/>
        </a:xfrm>
      </p:grpSpPr>
      <p:sp>
        <p:nvSpPr>
          <p:cNvPr id="72706" name="Google Shape;631;g4c68a97855_1_80:notes"/>
          <p:cNvSpPr>
            <a:spLocks noGrp="1" noRot="1" noChangeAspect="1" noTextEdit="1"/>
          </p:cNvSpPr>
          <p:nvPr>
            <p:ph type="sldImg" idx="2"/>
          </p:nvPr>
        </p:nvSpPr>
        <p:spPr bwMode="auto">
          <a:xfrm>
            <a:off x="6235700" y="731838"/>
            <a:ext cx="4878388" cy="3657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ln>
          <a:extLst>
            <a:ext uri="{909E8E84-426E-40DD-AFC4-6F175D3DCCD1}">
              <a14:hiddenFill xmlns:a14="http://schemas.microsoft.com/office/drawing/2010/main">
                <a:solidFill>
                  <a:srgbClr val="FFFFFF"/>
                </a:solidFill>
              </a14:hiddenFill>
            </a:ext>
          </a:extLst>
        </p:spPr>
      </p:sp>
      <p:sp>
        <p:nvSpPr>
          <p:cNvPr id="72707" name="Google Shape;632;g4c68a97855_1_80:notes"/>
          <p:cNvSpPr>
            <a:spLocks noGrp="1"/>
          </p:cNvSpPr>
          <p:nvPr>
            <p:ph type="body" idx="1"/>
          </p:nvPr>
        </p:nvSpPr>
        <p:spPr bwMode="auto">
          <a:xfrm>
            <a:off x="1735138" y="4632325"/>
            <a:ext cx="13877925" cy="438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lstStyle/>
          <a:p>
            <a:pPr eaLnBrk="1" hangingPunct="1">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
        <p:cNvGrpSpPr/>
        <p:nvPr/>
      </p:nvGrpSpPr>
      <p:grpSpPr>
        <a:xfrm>
          <a:off x="0" y="0"/>
          <a:ext cx="0" cy="0"/>
          <a:chOff x="0" y="0"/>
          <a:chExt cx="0" cy="0"/>
        </a:xfrm>
      </p:grpSpPr>
      <p:sp>
        <p:nvSpPr>
          <p:cNvPr id="74754" name="Google Shape;631;g4c68a97855_1_80:notes"/>
          <p:cNvSpPr>
            <a:spLocks noGrp="1" noRot="1" noChangeAspect="1" noTextEdit="1"/>
          </p:cNvSpPr>
          <p:nvPr>
            <p:ph type="sldImg" idx="2"/>
          </p:nvPr>
        </p:nvSpPr>
        <p:spPr bwMode="auto">
          <a:xfrm>
            <a:off x="6235700" y="731838"/>
            <a:ext cx="4878388" cy="3657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ln>
          <a:extLst>
            <a:ext uri="{909E8E84-426E-40DD-AFC4-6F175D3DCCD1}">
              <a14:hiddenFill xmlns:a14="http://schemas.microsoft.com/office/drawing/2010/main">
                <a:solidFill>
                  <a:srgbClr val="FFFFFF"/>
                </a:solidFill>
              </a14:hiddenFill>
            </a:ext>
          </a:extLst>
        </p:spPr>
      </p:sp>
      <p:sp>
        <p:nvSpPr>
          <p:cNvPr id="74755" name="Google Shape;632;g4c68a97855_1_80:notes"/>
          <p:cNvSpPr>
            <a:spLocks noGrp="1"/>
          </p:cNvSpPr>
          <p:nvPr>
            <p:ph type="body" idx="1"/>
          </p:nvPr>
        </p:nvSpPr>
        <p:spPr bwMode="auto">
          <a:xfrm>
            <a:off x="1735138" y="4632325"/>
            <a:ext cx="13877925" cy="438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
        <p:cNvGrpSpPr/>
        <p:nvPr/>
      </p:nvGrpSpPr>
      <p:grpSpPr>
        <a:xfrm>
          <a:off x="0" y="0"/>
          <a:ext cx="0" cy="0"/>
          <a:chOff x="0" y="0"/>
          <a:chExt cx="0" cy="0"/>
        </a:xfrm>
      </p:grpSpPr>
      <p:sp>
        <p:nvSpPr>
          <p:cNvPr id="76802" name="Google Shape;631;g4c68a97855_1_80:notes"/>
          <p:cNvSpPr>
            <a:spLocks noGrp="1" noRot="1" noChangeAspect="1" noTextEdit="1"/>
          </p:cNvSpPr>
          <p:nvPr>
            <p:ph type="sldImg" idx="2"/>
          </p:nvPr>
        </p:nvSpPr>
        <p:spPr bwMode="auto">
          <a:xfrm>
            <a:off x="6235700" y="731838"/>
            <a:ext cx="4878388" cy="3657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ln>
          <a:extLst>
            <a:ext uri="{909E8E84-426E-40DD-AFC4-6F175D3DCCD1}">
              <a14:hiddenFill xmlns:a14="http://schemas.microsoft.com/office/drawing/2010/main">
                <a:solidFill>
                  <a:srgbClr val="FFFFFF"/>
                </a:solidFill>
              </a14:hiddenFill>
            </a:ext>
          </a:extLst>
        </p:spPr>
      </p:sp>
      <p:sp>
        <p:nvSpPr>
          <p:cNvPr id="76803" name="Google Shape;632;g4c68a97855_1_80:notes"/>
          <p:cNvSpPr>
            <a:spLocks noGrp="1"/>
          </p:cNvSpPr>
          <p:nvPr>
            <p:ph type="body" idx="1"/>
          </p:nvPr>
        </p:nvSpPr>
        <p:spPr bwMode="auto">
          <a:xfrm>
            <a:off x="1735138" y="4632325"/>
            <a:ext cx="13877925" cy="438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
        <p:cNvGrpSpPr/>
        <p:nvPr/>
      </p:nvGrpSpPr>
      <p:grpSpPr>
        <a:xfrm>
          <a:off x="0" y="0"/>
          <a:ext cx="0" cy="0"/>
          <a:chOff x="0" y="0"/>
          <a:chExt cx="0" cy="0"/>
        </a:xfrm>
      </p:grpSpPr>
      <p:sp>
        <p:nvSpPr>
          <p:cNvPr id="78850" name="Google Shape;631;g4c68a97855_1_80:notes"/>
          <p:cNvSpPr>
            <a:spLocks noGrp="1" noRot="1" noChangeAspect="1" noTextEdit="1"/>
          </p:cNvSpPr>
          <p:nvPr>
            <p:ph type="sldImg" idx="2"/>
          </p:nvPr>
        </p:nvSpPr>
        <p:spPr bwMode="auto">
          <a:xfrm>
            <a:off x="6235700" y="731838"/>
            <a:ext cx="4878388" cy="3657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ln>
          <a:extLst>
            <a:ext uri="{909E8E84-426E-40DD-AFC4-6F175D3DCCD1}">
              <a14:hiddenFill xmlns:a14="http://schemas.microsoft.com/office/drawing/2010/main">
                <a:solidFill>
                  <a:srgbClr val="FFFFFF"/>
                </a:solidFill>
              </a14:hiddenFill>
            </a:ext>
          </a:extLst>
        </p:spPr>
      </p:sp>
      <p:sp>
        <p:nvSpPr>
          <p:cNvPr id="78851" name="Google Shape;632;g4c68a97855_1_80:notes"/>
          <p:cNvSpPr>
            <a:spLocks noGrp="1"/>
          </p:cNvSpPr>
          <p:nvPr>
            <p:ph type="body" idx="1"/>
          </p:nvPr>
        </p:nvSpPr>
        <p:spPr bwMode="auto">
          <a:xfrm>
            <a:off x="1735138" y="4632325"/>
            <a:ext cx="13877925" cy="438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lstStyle/>
          <a:p>
            <a:pPr eaLnBrk="1" hangingPunct="1">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2C34FBA-4D18-42EE-BE4C-2BE3EAA3427B}"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89D4F3-E9B4-4CF0-8DE1-E1C9AD384B6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04E545-51FE-421C-9BCE-A348C9BCD2D6}"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837E7C-313F-4037-87AA-288B904DA1B9}"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fld id="{971D6B24-8360-49D5-B382-0413CA2B9CC7}"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FB9024-B54C-43FB-B4EA-6888109DE331}"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CDC466C-38A2-4B9E-9C51-51919862F9B4}"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CA166D-9B87-4CDA-8465-D55EC78689D3}"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B877C80-9308-46D0-82B0-150AEC63F742}" type="datetimeFigureOut">
              <a:rPr lang="en-US"/>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D04DA62-9F86-42F2-ABB2-F71ABABC576D}"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380887B-8C18-4AA4-95AD-89556132760D}" type="datetimeFigureOut">
              <a:rPr lang="en-US"/>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A5D9924-EDF9-4CE3-BC47-062EE45659BA}"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15D84E0-FD2E-40BA-9EFF-DD82E8B66E81}" type="datetimeFigureOut">
              <a:rPr lang="en-US"/>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C7E82C0-FD9B-4308-88B8-A6CF8B79D69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fld id="{FAADDA50-FF98-4BE9-BAE6-7794F8017ED5}"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C83B01-5302-44B9-A216-CF3AE72EF68C}"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7"/>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fld id="{4956D1C3-B6FD-43D5-85C9-22D0B14D125D}"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A7ED3F0-0488-46CF-AE3B-21EFD9F1EA4A}"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29D18CF-0792-40DF-8620-7984B2A8346D}"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93A3C6-D86F-4ED8-9AA7-F976F0D1CC92}"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1" y="365125"/>
            <a:ext cx="5762625"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904F856-D7D0-4850-B712-AA8F8B386184}"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E31A83-32A7-4E47-9A1F-FA9367777D96}" type="slidenum">
              <a:rPr lang="en-US"/>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FD0D66-14E9-41FC-B83B-518387EA9ED2}" type="slidenum">
              <a:rPr lang="en-US" altLang="vi-VN"/>
            </a:fld>
            <a:endParaRPr lang="en-US" altLang="vi-V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7F113337-719E-4D4D-82DF-8E6663C24A65}" type="slidenum">
              <a:rPr lang="en-US" altLang="vi-VN"/>
            </a:fld>
            <a:endParaRPr lang="en-US" altLang="vi-V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0218E0EA-E027-433A-899A-9AA30D6E878A}" type="slidenum">
              <a:rPr lang="en-US" altLang="vi-VN"/>
            </a:fld>
            <a:endParaRPr lang="en-US" altLang="vi-V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987A8044-9D2C-4EB9-80A5-D0FC18669A68}" type="slidenum">
              <a:rPr lang="en-US" altLang="vi-VN"/>
            </a:fld>
            <a:endParaRPr lang="en-US" altLang="vi-V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r>
              <a:rPr lang="en-US"/>
              <a:t>www.themegallery.com</a:t>
            </a:r>
            <a:endParaRPr lang="en-US"/>
          </a:p>
        </p:txBody>
      </p:sp>
      <p:sp>
        <p:nvSpPr>
          <p:cNvPr id="9" name="Slide Number Placeholder 8"/>
          <p:cNvSpPr>
            <a:spLocks noGrp="1"/>
          </p:cNvSpPr>
          <p:nvPr>
            <p:ph type="sldNum" sz="quarter" idx="12"/>
          </p:nvPr>
        </p:nvSpPr>
        <p:spPr/>
        <p:txBody>
          <a:bodyPr/>
          <a:lstStyle>
            <a:lvl1pPr>
              <a:defRPr/>
            </a:lvl1pPr>
          </a:lstStyle>
          <a:p>
            <a:pPr>
              <a:defRPr/>
            </a:pPr>
            <a:fld id="{A295A862-A771-4CF5-95E0-804D8DFA02D9}" type="slidenum">
              <a:rPr lang="en-US" altLang="vi-VN"/>
            </a:fld>
            <a:endParaRPr lang="en-US" altLang="vi-V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www.themegallery.com</a:t>
            </a:r>
            <a:endParaRPr lang="en-US"/>
          </a:p>
        </p:txBody>
      </p:sp>
      <p:sp>
        <p:nvSpPr>
          <p:cNvPr id="5" name="Slide Number Placeholder 4"/>
          <p:cNvSpPr>
            <a:spLocks noGrp="1"/>
          </p:cNvSpPr>
          <p:nvPr>
            <p:ph type="sldNum" sz="quarter" idx="12"/>
          </p:nvPr>
        </p:nvSpPr>
        <p:spPr/>
        <p:txBody>
          <a:bodyPr/>
          <a:lstStyle>
            <a:lvl1pPr>
              <a:defRPr/>
            </a:lvl1pPr>
          </a:lstStyle>
          <a:p>
            <a:pPr>
              <a:defRPr/>
            </a:pPr>
            <a:fld id="{57BA0774-FEC4-4F68-8951-63DBAF4F0E63}" type="slidenum">
              <a:rPr lang="en-US" altLang="vi-VN"/>
            </a:fld>
            <a:endParaRPr lang="en-US" altLang="vi-V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www.themegallery.com</a:t>
            </a:r>
            <a:endParaRPr lang="en-US"/>
          </a:p>
        </p:txBody>
      </p:sp>
      <p:sp>
        <p:nvSpPr>
          <p:cNvPr id="4" name="Slide Number Placeholder 3"/>
          <p:cNvSpPr>
            <a:spLocks noGrp="1"/>
          </p:cNvSpPr>
          <p:nvPr>
            <p:ph type="sldNum" sz="quarter" idx="12"/>
          </p:nvPr>
        </p:nvSpPr>
        <p:spPr/>
        <p:txBody>
          <a:bodyPr/>
          <a:lstStyle>
            <a:lvl1pPr>
              <a:defRPr/>
            </a:lvl1pPr>
          </a:lstStyle>
          <a:p>
            <a:pPr>
              <a:defRPr/>
            </a:pPr>
            <a:fld id="{0A750492-8932-4F3B-B443-4A29D245EB71}" type="slidenum">
              <a:rPr lang="en-US" altLang="vi-VN"/>
            </a:fld>
            <a:endParaRPr lang="en-US" altLang="vi-V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F7B4D554-9A7C-4D4A-8F1E-84B32B165F82}" type="slidenum">
              <a:rPr lang="en-US" altLang="vi-VN"/>
            </a:fld>
            <a:endParaRPr lang="en-US" altLang="vi-V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EF4AC14D-2931-4A32-9D6A-9F4B15679B98}" type="slidenum">
              <a:rPr lang="en-US" altLang="vi-VN"/>
            </a:fld>
            <a:endParaRPr lang="en-US" altLang="vi-V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AE1C8767-ED57-4F55-A5DE-ABE335F57A32}" type="slidenum">
              <a:rPr lang="en-US" altLang="vi-VN"/>
            </a:fld>
            <a:endParaRPr lang="en-US" altLang="vi-V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29F4DD4D-A8A6-4120-9C92-9534D82CF729}" type="slidenum">
              <a:rPr lang="en-US" altLang="vi-VN"/>
            </a:fld>
            <a:endParaRPr lang="en-US" altLang="vi-V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r>
              <a:rPr lang="vi-VN"/>
              <a:t>TRẦN THỊ THU HÀ – NÔNG TRANG</a:t>
            </a:r>
            <a:endParaRPr lang="en-US"/>
          </a:p>
        </p:txBody>
      </p:sp>
      <p:sp>
        <p:nvSpPr>
          <p:cNvPr id="5" name="Rectangle 6"/>
          <p:cNvSpPr>
            <a:spLocks noGrp="1" noChangeArrowheads="1"/>
          </p:cNvSpPr>
          <p:nvPr>
            <p:ph type="sldNum" sz="quarter" idx="12"/>
          </p:nvPr>
        </p:nvSpPr>
        <p:spPr/>
        <p:txBody>
          <a:bodyPr/>
          <a:lstStyle>
            <a:lvl1pPr>
              <a:defRPr/>
            </a:lvl1pPr>
          </a:lstStyle>
          <a:p>
            <a:pPr>
              <a:defRPr/>
            </a:pPr>
            <a:fld id="{12032770-1594-4DCB-8C48-0D5565135419}" type="slidenum">
              <a:rPr lang="en-US" altLang="vi-VN"/>
            </a:fld>
            <a:endParaRPr lang="en-US" altLang="vi-V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204EA15-A771-4F36-9757-1D8197720B55}"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4AC06D-66BC-4ED3-ADD2-4F789350597B}" type="slidenum">
              <a:rPr lang="en-US"/>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CF718CA-61C0-4F9A-83DD-D464B01C3329}"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38D112-08B1-4DA9-90B1-26F441C2AD03}" type="slidenum">
              <a:rPr lang="en-US"/>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fld id="{A2EF29B8-2901-47F0-88D3-B9BE89F6B92D}"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B6B0F9-1533-4E30-A226-7572BD759AD9}" type="slidenum">
              <a:rPr lang="en-US"/>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C382055-4293-42E9-A00B-C064DE7B7714}"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40DFD8-CC3C-4C52-BF8D-10873A0C3BC4}" type="slidenum">
              <a:rPr lang="en-US"/>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D490D66-99F0-4CB4-BA02-B928C07B6664}" type="datetimeFigureOut">
              <a:rPr lang="en-US"/>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2FCC329-7135-4D09-BB01-1ED8E08C37E2}" type="slidenum">
              <a:rPr lang="en-US"/>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2E61880-4EB1-4251-96D1-051E099C494D}" type="datetimeFigureOut">
              <a:rPr lang="en-US"/>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FC2A7F3-C8E3-4F25-B2D0-775295BD2C1B}" type="slidenum">
              <a:rPr lang="en-US"/>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0900C89-8666-4FFE-B4FC-9C697F43C34F}" type="datetimeFigureOut">
              <a:rPr lang="en-US"/>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9617B7C-996C-4CBF-84FB-706E7E6AFEA9}" type="slidenum">
              <a:rPr lang="en-US"/>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fld id="{AFE68088-0B82-45DE-A89D-CD4B34811EEE}"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8674FA-EC3F-4AF4-8CAE-8F3762758829}" type="slidenum">
              <a:rPr lang="en-US"/>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fld id="{344524F4-AF04-4A63-8EA7-D5544A26524D}" type="datetimeFigureOut">
              <a:rPr lang="en-US"/>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DE3F3D-E2D1-4429-BDDA-3DBC404E8E66}" type="slidenum">
              <a:rPr lang="en-US"/>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63417A1-1CD0-42E3-9624-897D8BE41336}"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1B07763-F87B-4EC8-AB92-CDE0D266DA03}" type="slidenum">
              <a:rPr lang="en-US"/>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93675A-280E-40F2-9F6A-C8EEF628A206}" type="datetimeFigureOut">
              <a:rPr lang="en-US"/>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D16757-5EE2-4B7F-A453-FB85EF17B139}" type="slidenum">
              <a:rPr lang="en-US"/>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TITLE 1">
  <p:cSld name="BIG TITLE 1">
    <p:spTree>
      <p:nvGrpSpPr>
        <p:cNvPr id="1" name="Shape 69"/>
        <p:cNvGrpSpPr/>
        <p:nvPr/>
      </p:nvGrpSpPr>
      <p:grpSpPr>
        <a:xfrm>
          <a:off x="0" y="0"/>
          <a:ext cx="0" cy="0"/>
          <a:chOff x="0" y="0"/>
          <a:chExt cx="0" cy="0"/>
        </a:xfrm>
      </p:grpSpPr>
      <p:sp>
        <p:nvSpPr>
          <p:cNvPr id="3" name="Google Shape;71;p13"/>
          <p:cNvSpPr/>
          <p:nvPr/>
        </p:nvSpPr>
        <p:spPr bwMode="auto">
          <a:xfrm rot="10800000" flipH="1">
            <a:off x="2325688" y="1162050"/>
            <a:ext cx="4492625" cy="4724400"/>
          </a:xfrm>
          <a:custGeom>
            <a:avLst/>
            <a:gdLst>
              <a:gd name="T0" fmla="*/ 2147483646 w 90191"/>
              <a:gd name="T1" fmla="*/ 2147483646 h 71169"/>
              <a:gd name="T2" fmla="*/ 2147483646 w 90191"/>
              <a:gd name="T3" fmla="*/ 2147483646 h 71169"/>
              <a:gd name="T4" fmla="*/ 2147483646 w 90191"/>
              <a:gd name="T5" fmla="*/ 2147483646 h 71169"/>
              <a:gd name="T6" fmla="*/ 2147483646 w 90191"/>
              <a:gd name="T7" fmla="*/ 2147483646 h 71169"/>
              <a:gd name="T8" fmla="*/ 2147483646 w 90191"/>
              <a:gd name="T9" fmla="*/ 2147483646 h 71169"/>
              <a:gd name="T10" fmla="*/ 2147483646 w 90191"/>
              <a:gd name="T11" fmla="*/ 2147483646 h 71169"/>
              <a:gd name="T12" fmla="*/ 2147483646 w 90191"/>
              <a:gd name="T13" fmla="*/ 2147483646 h 71169"/>
              <a:gd name="T14" fmla="*/ 2147483646 w 90191"/>
              <a:gd name="T15" fmla="*/ 2147483646 h 71169"/>
              <a:gd name="T16" fmla="*/ 2147483646 w 90191"/>
              <a:gd name="T17" fmla="*/ 2147483646 h 71169"/>
              <a:gd name="T18" fmla="*/ 2147483646 w 90191"/>
              <a:gd name="T19" fmla="*/ 2147483646 h 71169"/>
              <a:gd name="T20" fmla="*/ 2147483646 w 90191"/>
              <a:gd name="T21" fmla="*/ 2147483646 h 71169"/>
              <a:gd name="T22" fmla="*/ 2147483646 w 90191"/>
              <a:gd name="T23" fmla="*/ 2147483646 h 71169"/>
              <a:gd name="T24" fmla="*/ 2147483646 w 90191"/>
              <a:gd name="T25" fmla="*/ 2147483646 h 71169"/>
              <a:gd name="T26" fmla="*/ 2147483646 w 90191"/>
              <a:gd name="T27" fmla="*/ 2147483646 h 71169"/>
              <a:gd name="T28" fmla="*/ 2147483646 w 90191"/>
              <a:gd name="T29" fmla="*/ 2147483646 h 71169"/>
              <a:gd name="T30" fmla="*/ 2147483646 w 90191"/>
              <a:gd name="T31" fmla="*/ 2147483646 h 71169"/>
              <a:gd name="T32" fmla="*/ 2147483646 w 90191"/>
              <a:gd name="T33" fmla="*/ 2147483646 h 71169"/>
              <a:gd name="T34" fmla="*/ 2147483646 w 90191"/>
              <a:gd name="T35" fmla="*/ 2147483646 h 71169"/>
              <a:gd name="T36" fmla="*/ 2147483646 w 90191"/>
              <a:gd name="T37" fmla="*/ 2147483646 h 71169"/>
              <a:gd name="T38" fmla="*/ 2147483646 w 90191"/>
              <a:gd name="T39" fmla="*/ 2147483646 h 71169"/>
              <a:gd name="T40" fmla="*/ 2147483646 w 90191"/>
              <a:gd name="T41" fmla="*/ 2147483646 h 71169"/>
              <a:gd name="T42" fmla="*/ 2147483646 w 90191"/>
              <a:gd name="T43" fmla="*/ 2147483646 h 71169"/>
              <a:gd name="T44" fmla="*/ 2147483646 w 90191"/>
              <a:gd name="T45" fmla="*/ 2147483646 h 71169"/>
              <a:gd name="T46" fmla="*/ 2147483646 w 90191"/>
              <a:gd name="T47" fmla="*/ 2147483646 h 71169"/>
              <a:gd name="T48" fmla="*/ 2147483646 w 90191"/>
              <a:gd name="T49" fmla="*/ 2147483646 h 71169"/>
              <a:gd name="T50" fmla="*/ 2147483646 w 90191"/>
              <a:gd name="T51" fmla="*/ 2147483646 h 71169"/>
              <a:gd name="T52" fmla="*/ 2147483646 w 90191"/>
              <a:gd name="T53" fmla="*/ 2147483646 h 71169"/>
              <a:gd name="T54" fmla="*/ 2147483646 w 90191"/>
              <a:gd name="T55" fmla="*/ 0 h 71169"/>
              <a:gd name="T56" fmla="*/ 2147483646 w 90191"/>
              <a:gd name="T57" fmla="*/ 2147483646 h 71169"/>
              <a:gd name="T58" fmla="*/ 2147483646 w 90191"/>
              <a:gd name="T59" fmla="*/ 2147483646 h 71169"/>
              <a:gd name="T60" fmla="*/ 2147483646 w 90191"/>
              <a:gd name="T61" fmla="*/ 2147483646 h 71169"/>
              <a:gd name="T62" fmla="*/ 2147483646 w 90191"/>
              <a:gd name="T63" fmla="*/ 2147483646 h 71169"/>
              <a:gd name="T64" fmla="*/ 2147483646 w 90191"/>
              <a:gd name="T65" fmla="*/ 2147483646 h 71169"/>
              <a:gd name="T66" fmla="*/ 2147483646 w 90191"/>
              <a:gd name="T67" fmla="*/ 2147483646 h 71169"/>
              <a:gd name="T68" fmla="*/ 2147483646 w 90191"/>
              <a:gd name="T69" fmla="*/ 2147483646 h 71169"/>
              <a:gd name="T70" fmla="*/ 2147483646 w 90191"/>
              <a:gd name="T71" fmla="*/ 2147483646 h 71169"/>
              <a:gd name="T72" fmla="*/ 2147483646 w 90191"/>
              <a:gd name="T73" fmla="*/ 2147483646 h 71169"/>
              <a:gd name="T74" fmla="*/ 2147483646 w 90191"/>
              <a:gd name="T75" fmla="*/ 2147483646 h 71169"/>
              <a:gd name="T76" fmla="*/ 2147483646 w 90191"/>
              <a:gd name="T77" fmla="*/ 2147483646 h 71169"/>
              <a:gd name="T78" fmla="*/ 2147483646 w 90191"/>
              <a:gd name="T79" fmla="*/ 2147483646 h 71169"/>
              <a:gd name="T80" fmla="*/ 2147483646 w 90191"/>
              <a:gd name="T81" fmla="*/ 2147483646 h 71169"/>
              <a:gd name="T82" fmla="*/ 2147483646 w 90191"/>
              <a:gd name="T83" fmla="*/ 2147483646 h 71169"/>
              <a:gd name="T84" fmla="*/ 2147483646 w 90191"/>
              <a:gd name="T85" fmla="*/ 2147483646 h 71169"/>
              <a:gd name="T86" fmla="*/ 2147483646 w 90191"/>
              <a:gd name="T87" fmla="*/ 2147483646 h 71169"/>
              <a:gd name="T88" fmla="*/ 2147483646 w 90191"/>
              <a:gd name="T89" fmla="*/ 2147483646 h 71169"/>
              <a:gd name="T90" fmla="*/ 2147483646 w 90191"/>
              <a:gd name="T91" fmla="*/ 2147483646 h 71169"/>
              <a:gd name="T92" fmla="*/ 2147483646 w 90191"/>
              <a:gd name="T93" fmla="*/ 2147483646 h 71169"/>
              <a:gd name="T94" fmla="*/ 2147483646 w 90191"/>
              <a:gd name="T95" fmla="*/ 2147483646 h 711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7843"/>
            </a:srgbClr>
          </a:solidFill>
          <a:ln>
            <a:noFill/>
          </a:ln>
          <a:extLst>
            <a:ext uri="{91240B29-F687-4F45-9708-019B960494DF}">
              <a14:hiddenLine xmlns:a14="http://schemas.microsoft.com/office/drawing/2010/main" w="9525">
                <a:solidFill>
                  <a:srgbClr val="000000"/>
                </a:solidFill>
                <a:round/>
              </a14:hiddenLine>
            </a:ext>
          </a:extLst>
        </p:spPr>
        <p:txBody>
          <a:bodyPr lIns="91425" tIns="91425" rIns="91425" bIns="91425" anchor="ctr"/>
          <a:lstStyle/>
          <a:p>
            <a:endParaRPr lang="en-US"/>
          </a:p>
        </p:txBody>
      </p:sp>
      <p:sp>
        <p:nvSpPr>
          <p:cNvPr id="70" name="Google Shape;70;p13"/>
          <p:cNvSpPr txBox="1">
            <a:spLocks noGrp="1"/>
          </p:cNvSpPr>
          <p:nvPr>
            <p:ph type="title"/>
          </p:nvPr>
        </p:nvSpPr>
        <p:spPr>
          <a:xfrm>
            <a:off x="1194150" y="2238800"/>
            <a:ext cx="6755700" cy="2380400"/>
          </a:xfrm>
          <a:prstGeom prst="rect">
            <a:avLst/>
          </a:prstGeom>
        </p:spPr>
        <p:txBody>
          <a:bodyPr spcFirstLastPara="1" lIns="0" tIns="0" rIns="0" bIns="0">
            <a:noAutofit/>
          </a:bodyPr>
          <a:lstStyle>
            <a:lvl1pPr lvl="0" algn="ctr" rtl="0">
              <a:spcBef>
                <a:spcPts val="0"/>
              </a:spcBef>
              <a:spcAft>
                <a:spcPts val="0"/>
              </a:spcAft>
              <a:buNone/>
              <a:defRPr sz="6000">
                <a:solidFill>
                  <a:srgbClr val="DD7E6B"/>
                </a:solidFill>
              </a:defRPr>
            </a:lvl1pPr>
            <a:lvl2pPr lvl="1" algn="ctr" rtl="0">
              <a:spcBef>
                <a:spcPts val="0"/>
              </a:spcBef>
              <a:spcAft>
                <a:spcPts val="0"/>
              </a:spcAft>
              <a:buNone/>
              <a:defRPr sz="6000">
                <a:solidFill>
                  <a:srgbClr val="DD7E6B"/>
                </a:solidFill>
              </a:defRPr>
            </a:lvl2pPr>
            <a:lvl3pPr lvl="2" algn="ctr" rtl="0">
              <a:spcBef>
                <a:spcPts val="0"/>
              </a:spcBef>
              <a:spcAft>
                <a:spcPts val="0"/>
              </a:spcAft>
              <a:buNone/>
              <a:defRPr sz="6000">
                <a:solidFill>
                  <a:srgbClr val="DD7E6B"/>
                </a:solidFill>
              </a:defRPr>
            </a:lvl3pPr>
            <a:lvl4pPr lvl="3" algn="ctr" rtl="0">
              <a:spcBef>
                <a:spcPts val="0"/>
              </a:spcBef>
              <a:spcAft>
                <a:spcPts val="0"/>
              </a:spcAft>
              <a:buNone/>
              <a:defRPr sz="6000">
                <a:solidFill>
                  <a:srgbClr val="DD7E6B"/>
                </a:solidFill>
              </a:defRPr>
            </a:lvl4pPr>
            <a:lvl5pPr lvl="4" algn="ctr" rtl="0">
              <a:spcBef>
                <a:spcPts val="0"/>
              </a:spcBef>
              <a:spcAft>
                <a:spcPts val="0"/>
              </a:spcAft>
              <a:buNone/>
              <a:defRPr sz="6000">
                <a:solidFill>
                  <a:srgbClr val="DD7E6B"/>
                </a:solidFill>
              </a:defRPr>
            </a:lvl5pPr>
            <a:lvl6pPr lvl="5" algn="ctr" rtl="0">
              <a:spcBef>
                <a:spcPts val="0"/>
              </a:spcBef>
              <a:spcAft>
                <a:spcPts val="0"/>
              </a:spcAft>
              <a:buNone/>
              <a:defRPr sz="6000">
                <a:solidFill>
                  <a:srgbClr val="DD7E6B"/>
                </a:solidFill>
              </a:defRPr>
            </a:lvl6pPr>
            <a:lvl7pPr lvl="6" algn="ctr" rtl="0">
              <a:spcBef>
                <a:spcPts val="0"/>
              </a:spcBef>
              <a:spcAft>
                <a:spcPts val="0"/>
              </a:spcAft>
              <a:buNone/>
              <a:defRPr sz="6000">
                <a:solidFill>
                  <a:srgbClr val="DD7E6B"/>
                </a:solidFill>
              </a:defRPr>
            </a:lvl7pPr>
            <a:lvl8pPr lvl="7" algn="ctr" rtl="0">
              <a:spcBef>
                <a:spcPts val="0"/>
              </a:spcBef>
              <a:spcAft>
                <a:spcPts val="0"/>
              </a:spcAft>
              <a:buNone/>
              <a:defRPr sz="6000">
                <a:solidFill>
                  <a:srgbClr val="DD7E6B"/>
                </a:solidFill>
              </a:defRPr>
            </a:lvl8pPr>
            <a:lvl9pPr lvl="8" algn="ctr" rtl="0">
              <a:spcBef>
                <a:spcPts val="0"/>
              </a:spcBef>
              <a:spcAft>
                <a:spcPts val="0"/>
              </a:spcAft>
              <a:buNone/>
              <a:defRPr sz="6000">
                <a:solidFill>
                  <a:srgbClr val="DD7E6B"/>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66385B-64E9-4E0D-96BC-80AD73371D5E}" type="slidenum">
              <a:rPr lang="en-US" altLang="vi-VN"/>
            </a:fld>
            <a:endParaRPr lang="en-US" altLang="vi-V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18A8D155-423D-41CF-90A3-23F9D742EF1A}" type="slidenum">
              <a:rPr lang="en-US" altLang="vi-VN"/>
            </a:fld>
            <a:endParaRPr lang="en-US" altLang="vi-V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C1A5C683-76B3-46E0-BA86-E7A95F686D4C}" type="slidenum">
              <a:rPr lang="en-US" altLang="vi-VN"/>
            </a:fld>
            <a:endParaRPr lang="en-US" altLang="vi-VN"/>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2AC6A084-0533-4C07-9642-65A02ED25B55}" type="slidenum">
              <a:rPr lang="en-US" altLang="vi-VN"/>
            </a:fld>
            <a:endParaRPr lang="en-US" altLang="vi-V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r>
              <a:rPr lang="en-US"/>
              <a:t>www.themegallery.com</a:t>
            </a:r>
            <a:endParaRPr lang="en-US"/>
          </a:p>
        </p:txBody>
      </p:sp>
      <p:sp>
        <p:nvSpPr>
          <p:cNvPr id="9" name="Slide Number Placeholder 8"/>
          <p:cNvSpPr>
            <a:spLocks noGrp="1"/>
          </p:cNvSpPr>
          <p:nvPr>
            <p:ph type="sldNum" sz="quarter" idx="12"/>
          </p:nvPr>
        </p:nvSpPr>
        <p:spPr/>
        <p:txBody>
          <a:bodyPr/>
          <a:lstStyle>
            <a:lvl1pPr>
              <a:defRPr/>
            </a:lvl1pPr>
          </a:lstStyle>
          <a:p>
            <a:pPr>
              <a:defRPr/>
            </a:pPr>
            <a:fld id="{CC35D425-9DEF-4F5D-9F2E-83C2C50B7A36}" type="slidenum">
              <a:rPr lang="en-US" altLang="vi-VN"/>
            </a:fld>
            <a:endParaRPr lang="en-US" altLang="vi-V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www.themegallery.com</a:t>
            </a:r>
            <a:endParaRPr lang="en-US"/>
          </a:p>
        </p:txBody>
      </p:sp>
      <p:sp>
        <p:nvSpPr>
          <p:cNvPr id="5" name="Slide Number Placeholder 4"/>
          <p:cNvSpPr>
            <a:spLocks noGrp="1"/>
          </p:cNvSpPr>
          <p:nvPr>
            <p:ph type="sldNum" sz="quarter" idx="12"/>
          </p:nvPr>
        </p:nvSpPr>
        <p:spPr/>
        <p:txBody>
          <a:bodyPr/>
          <a:lstStyle>
            <a:lvl1pPr>
              <a:defRPr/>
            </a:lvl1pPr>
          </a:lstStyle>
          <a:p>
            <a:pPr>
              <a:defRPr/>
            </a:pPr>
            <a:fld id="{46CD2D6F-82B6-48BA-9035-61D764B91FF9}" type="slidenum">
              <a:rPr lang="en-US" altLang="vi-VN"/>
            </a:fld>
            <a:endParaRPr lang="en-US" altLang="vi-VN"/>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www.themegallery.com</a:t>
            </a:r>
            <a:endParaRPr lang="en-US"/>
          </a:p>
        </p:txBody>
      </p:sp>
      <p:sp>
        <p:nvSpPr>
          <p:cNvPr id="4" name="Slide Number Placeholder 3"/>
          <p:cNvSpPr>
            <a:spLocks noGrp="1"/>
          </p:cNvSpPr>
          <p:nvPr>
            <p:ph type="sldNum" sz="quarter" idx="12"/>
          </p:nvPr>
        </p:nvSpPr>
        <p:spPr/>
        <p:txBody>
          <a:bodyPr/>
          <a:lstStyle>
            <a:lvl1pPr>
              <a:defRPr/>
            </a:lvl1pPr>
          </a:lstStyle>
          <a:p>
            <a:pPr>
              <a:defRPr/>
            </a:pPr>
            <a:fld id="{BBF56225-922A-4672-9EC5-A899E9C9BD94}" type="slidenum">
              <a:rPr lang="en-US" altLang="vi-VN"/>
            </a:fld>
            <a:endParaRPr lang="en-US" altLang="vi-VN"/>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DAF1D79F-4476-4545-98DF-32EE2B8D1314}" type="slidenum">
              <a:rPr lang="en-US" altLang="vi-VN"/>
            </a:fld>
            <a:endParaRPr lang="en-US" altLang="vi-VN"/>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www.themegallery.com</a:t>
            </a:r>
            <a:endParaRPr lang="en-US"/>
          </a:p>
        </p:txBody>
      </p:sp>
      <p:sp>
        <p:nvSpPr>
          <p:cNvPr id="7" name="Slide Number Placeholder 6"/>
          <p:cNvSpPr>
            <a:spLocks noGrp="1"/>
          </p:cNvSpPr>
          <p:nvPr>
            <p:ph type="sldNum" sz="quarter" idx="12"/>
          </p:nvPr>
        </p:nvSpPr>
        <p:spPr/>
        <p:txBody>
          <a:bodyPr/>
          <a:lstStyle>
            <a:lvl1pPr>
              <a:defRPr/>
            </a:lvl1pPr>
          </a:lstStyle>
          <a:p>
            <a:pPr>
              <a:defRPr/>
            </a:pPr>
            <a:fld id="{D46A60F1-B995-4352-9DDC-BBDBBD3C66B9}" type="slidenum">
              <a:rPr lang="en-US" altLang="vi-VN"/>
            </a:fld>
            <a:endParaRPr lang="en-US" altLang="vi-VN"/>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63AB8F63-C947-4282-A0DB-3E44C8813BCA}" type="slidenum">
              <a:rPr lang="en-US" altLang="vi-VN"/>
            </a:fld>
            <a:endParaRPr lang="en-US" altLang="vi-VN"/>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www.themegallery.com</a:t>
            </a:r>
            <a:endParaRPr lang="en-US"/>
          </a:p>
        </p:txBody>
      </p:sp>
      <p:sp>
        <p:nvSpPr>
          <p:cNvPr id="6" name="Slide Number Placeholder 5"/>
          <p:cNvSpPr>
            <a:spLocks noGrp="1"/>
          </p:cNvSpPr>
          <p:nvPr>
            <p:ph type="sldNum" sz="quarter" idx="12"/>
          </p:nvPr>
        </p:nvSpPr>
        <p:spPr/>
        <p:txBody>
          <a:bodyPr/>
          <a:lstStyle>
            <a:lvl1pPr>
              <a:defRPr/>
            </a:lvl1pPr>
          </a:lstStyle>
          <a:p>
            <a:pPr>
              <a:defRPr/>
            </a:pPr>
            <a:fld id="{93E450DB-72CA-4A5F-A068-620C4207D385}" type="slidenum">
              <a:rPr lang="en-US" altLang="vi-VN"/>
            </a:fld>
            <a:endParaRPr lang="en-US" altLang="vi-VN"/>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r>
              <a:rPr lang="vi-VN"/>
              <a:t>TRẦN THỊ THU HÀ – NÔNG TRANG</a:t>
            </a:r>
            <a:endParaRPr lang="en-US"/>
          </a:p>
        </p:txBody>
      </p:sp>
      <p:sp>
        <p:nvSpPr>
          <p:cNvPr id="5" name="Rectangle 6"/>
          <p:cNvSpPr>
            <a:spLocks noGrp="1" noChangeArrowheads="1"/>
          </p:cNvSpPr>
          <p:nvPr>
            <p:ph type="sldNum" sz="quarter" idx="12"/>
          </p:nvPr>
        </p:nvSpPr>
        <p:spPr/>
        <p:txBody>
          <a:bodyPr/>
          <a:lstStyle>
            <a:lvl1pPr>
              <a:defRPr/>
            </a:lvl1pPr>
          </a:lstStyle>
          <a:p>
            <a:pPr>
              <a:defRPr/>
            </a:pPr>
            <a:fld id="{93256B5D-08DF-4C9D-87D1-4DCB34ADEECB}" type="slidenum">
              <a:rPr lang="en-US" altLang="vi-VN"/>
            </a:fld>
            <a:endParaRPr lang="en-US" altLang="vi-VN"/>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vi-V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vi-V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4B8B39-EE7D-434F-A767-A1A88EA3F96A}" type="slidenum">
              <a:rPr lang="en-US" altLang="en-US"/>
            </a:fld>
            <a:endParaRPr lang="en-US"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1B45F3-A8C7-4E06-AB1C-40BADF6C216D}" type="slidenum">
              <a:rPr lang="en-US" altLang="en-US"/>
            </a:fld>
            <a:endParaRPr lang="en-US"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vi-V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CE98DE-052E-460F-8B67-BDEDDEACBBCB}" type="slidenum">
              <a:rPr lang="en-US" altLang="en-US"/>
            </a:fld>
            <a:endParaRPr lang="en-US"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48FA7DB-C8A4-4D29-ACBF-25B9E12318C2}" type="slidenum">
              <a:rPr lang="en-US" altLang="en-US"/>
            </a:fld>
            <a:endParaRPr lang="en-US"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vi-V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2E3D29-5A25-467B-90E6-EF4A21BAB177}" type="slidenum">
              <a:rPr lang="en-US" altLang="en-US"/>
            </a:fld>
            <a:endParaRPr lang="en-US"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3132C84-EA4F-43DD-8A0F-AC6B5472ED96}" type="slidenum">
              <a:rPr lang="en-US" altLang="en-US"/>
            </a:fld>
            <a:endParaRPr lang="en-US"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87E0938-49CA-4B45-BC8C-3EE486CB603C}" type="slidenum">
              <a:rPr lang="en-US" altLang="en-US"/>
            </a:fld>
            <a:endParaRPr lang="en-US"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vi-V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15D7B9-C380-492B-BA3A-3C4ECDECAF82}" type="slidenum">
              <a:rPr lang="en-US" altLang="en-US"/>
            </a:fld>
            <a:endParaRPr lang="en-US"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vi-V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vi-V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971E65-88B2-477C-A2F9-A7BC937AF5B7}" type="slidenum">
              <a:rPr lang="en-US" altLang="en-US"/>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4684DB-3923-479C-88A0-C32C112AFB1B}" type="slidenum">
              <a:rPr lang="en-US" altLang="en-US"/>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vi-V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967FCC-33FE-4D05-8FD4-C946B6EDFFC9}" type="slidenum">
              <a:rPr lang="en-US" altLang="en-US"/>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6287"/>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AB21769-E47A-48F7-B2AC-60F798625CB7}" type="slidenum">
              <a:rPr lang="en-US" altLang="en-US"/>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vi-V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A16E86B-4649-4377-A2B1-0A5353436988}" type="slidenum">
              <a:rPr lang="en-US" altLang="en-US"/>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3" Type="http://schemas.openxmlformats.org/officeDocument/2006/relationships/theme" Target="../theme/theme4.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6.xml"/><Relationship Id="rId8" Type="http://schemas.openxmlformats.org/officeDocument/2006/relationships/slideLayout" Target="../slideLayouts/slideLayout55.xml"/><Relationship Id="rId7" Type="http://schemas.openxmlformats.org/officeDocument/2006/relationships/slideLayout" Target="../slideLayouts/slideLayout54.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3" Type="http://schemas.openxmlformats.org/officeDocument/2006/relationships/slideLayout" Target="../slideLayouts/slideLayout50.xml"/><Relationship Id="rId2" Type="http://schemas.openxmlformats.org/officeDocument/2006/relationships/slideLayout" Target="../slideLayouts/slideLayout49.xml"/><Relationship Id="rId14" Type="http://schemas.openxmlformats.org/officeDocument/2006/relationships/theme" Target="../theme/theme5.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en-US" altLang="en-US"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Click to 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en-US" alt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1EA1E4B-E12D-423F-AEFF-04A27FE39A8E}" type="datetimeFigureOut">
              <a:rPr lang="en-US"/>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0AE8736-8206-4273-BC2C-4A32178BE34C}" type="slidenum">
              <a:rPr lang="en-US"/>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en-US" altLang="en-US" smtClean="0"/>
          </a:p>
        </p:txBody>
      </p:sp>
      <p:sp>
        <p:nvSpPr>
          <p:cNvPr id="205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en-US" alt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C98B619-EB4E-4217-89B3-857DBD031FC1}" type="datetimeFigureOut">
              <a:rPr lang="en-US"/>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1FFBF55-0577-4184-8E9E-AB308380B8CE}" type="slidenum">
              <a:rPr lang="en-US"/>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en-US" altLang="en-US" smtClean="0"/>
          </a:p>
        </p:txBody>
      </p:sp>
      <p:sp>
        <p:nvSpPr>
          <p:cNvPr id="3075"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Click to 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en-US" alt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defTabSz="685800" eaLnBrk="1" fontAlgn="auto" hangingPunct="1">
              <a:spcBef>
                <a:spcPts val="0"/>
              </a:spcBef>
              <a:spcAft>
                <a:spcPts val="0"/>
              </a:spcAft>
              <a:defRPr sz="900">
                <a:solidFill>
                  <a:prstClr val="black">
                    <a:tint val="75000"/>
                  </a:prstClr>
                </a:solidFill>
                <a:latin typeface="Times New Roman" panose="02020603050405020304"/>
              </a:defRPr>
            </a:lvl1pPr>
          </a:lstStyle>
          <a:p>
            <a:pPr>
              <a:defRPr/>
            </a:pPr>
            <a:fld id="{B68D385D-0ED3-4154-8834-615137CD9BC8}" type="datetimeFigureOut">
              <a:rPr lang="en-US"/>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defTabSz="685800" eaLnBrk="1" fontAlgn="auto" hangingPunct="1">
              <a:spcBef>
                <a:spcPts val="0"/>
              </a:spcBef>
              <a:spcAft>
                <a:spcPts val="0"/>
              </a:spcAft>
              <a:defRPr sz="900">
                <a:solidFill>
                  <a:prstClr val="black">
                    <a:tint val="75000"/>
                  </a:prstClr>
                </a:solidFill>
                <a:latin typeface="Times New Roman" panose="02020603050405020304"/>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defTabSz="685800" eaLnBrk="1" fontAlgn="auto" hangingPunct="1">
              <a:spcBef>
                <a:spcPts val="0"/>
              </a:spcBef>
              <a:spcAft>
                <a:spcPts val="0"/>
              </a:spcAft>
              <a:defRPr sz="900">
                <a:solidFill>
                  <a:prstClr val="black">
                    <a:tint val="75000"/>
                  </a:prstClr>
                </a:solidFill>
                <a:latin typeface="Times New Roman" panose="02020603050405020304"/>
              </a:defRPr>
            </a:lvl1pPr>
          </a:lstStyle>
          <a:p>
            <a:pPr>
              <a:defRPr/>
            </a:pPr>
            <a:fld id="{BCF79BDC-4FEC-40CF-86D2-2D9E1C52F079}" type="slidenum">
              <a:rPr lang="en-US"/>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Times New Roman" panose="02020603050405020304" pitchFamily="18" charset="0"/>
        </a:defRPr>
      </a:lvl2pPr>
      <a:lvl3pPr algn="l" defTabSz="685800" rtl="0" eaLnBrk="0" fontAlgn="base" hangingPunct="0">
        <a:lnSpc>
          <a:spcPct val="90000"/>
        </a:lnSpc>
        <a:spcBef>
          <a:spcPct val="0"/>
        </a:spcBef>
        <a:spcAft>
          <a:spcPct val="0"/>
        </a:spcAft>
        <a:defRPr sz="3300">
          <a:solidFill>
            <a:schemeClr val="tx1"/>
          </a:solidFill>
          <a:latin typeface="Times New Roman" panose="02020603050405020304" pitchFamily="18" charset="0"/>
        </a:defRPr>
      </a:lvl3pPr>
      <a:lvl4pPr algn="l" defTabSz="685800" rtl="0" eaLnBrk="0" fontAlgn="base" hangingPunct="0">
        <a:lnSpc>
          <a:spcPct val="90000"/>
        </a:lnSpc>
        <a:spcBef>
          <a:spcPct val="0"/>
        </a:spcBef>
        <a:spcAft>
          <a:spcPct val="0"/>
        </a:spcAft>
        <a:defRPr sz="3300">
          <a:solidFill>
            <a:schemeClr val="tx1"/>
          </a:solidFill>
          <a:latin typeface="Times New Roman" panose="02020603050405020304" pitchFamily="18" charset="0"/>
        </a:defRPr>
      </a:lvl4pPr>
      <a:lvl5pPr algn="l" defTabSz="685800" rtl="0" eaLnBrk="0" fontAlgn="base" hangingPunct="0">
        <a:lnSpc>
          <a:spcPct val="90000"/>
        </a:lnSpc>
        <a:spcBef>
          <a:spcPct val="0"/>
        </a:spcBef>
        <a:spcAft>
          <a:spcPct val="0"/>
        </a:spcAft>
        <a:defRPr sz="3300">
          <a:solidFill>
            <a:schemeClr val="tx1"/>
          </a:solidFill>
          <a:latin typeface="Times New Roman" panose="02020603050405020304" pitchFamily="18" charset="0"/>
        </a:defRPr>
      </a:lvl5pPr>
      <a:lvl6pPr marL="457200" algn="l" defTabSz="685800" rtl="0" fontAlgn="base">
        <a:lnSpc>
          <a:spcPct val="90000"/>
        </a:lnSpc>
        <a:spcBef>
          <a:spcPct val="0"/>
        </a:spcBef>
        <a:spcAft>
          <a:spcPct val="0"/>
        </a:spcAft>
        <a:defRPr sz="3300">
          <a:solidFill>
            <a:schemeClr val="tx1"/>
          </a:solidFill>
          <a:latin typeface="Times New Roman" panose="02020603050405020304" pitchFamily="18" charset="0"/>
        </a:defRPr>
      </a:lvl6pPr>
      <a:lvl7pPr marL="914400" algn="l" defTabSz="685800" rtl="0" fontAlgn="base">
        <a:lnSpc>
          <a:spcPct val="90000"/>
        </a:lnSpc>
        <a:spcBef>
          <a:spcPct val="0"/>
        </a:spcBef>
        <a:spcAft>
          <a:spcPct val="0"/>
        </a:spcAft>
        <a:defRPr sz="3300">
          <a:solidFill>
            <a:schemeClr val="tx1"/>
          </a:solidFill>
          <a:latin typeface="Times New Roman" panose="02020603050405020304" pitchFamily="18" charset="0"/>
        </a:defRPr>
      </a:lvl7pPr>
      <a:lvl8pPr marL="1371600" algn="l" defTabSz="685800" rtl="0" fontAlgn="base">
        <a:lnSpc>
          <a:spcPct val="90000"/>
        </a:lnSpc>
        <a:spcBef>
          <a:spcPct val="0"/>
        </a:spcBef>
        <a:spcAft>
          <a:spcPct val="0"/>
        </a:spcAft>
        <a:defRPr sz="3300">
          <a:solidFill>
            <a:schemeClr val="tx1"/>
          </a:solidFill>
          <a:latin typeface="Times New Roman" panose="02020603050405020304" pitchFamily="18" charset="0"/>
        </a:defRPr>
      </a:lvl8pPr>
      <a:lvl9pPr marL="1828800" algn="l" defTabSz="685800" rtl="0" fontAlgn="base">
        <a:lnSpc>
          <a:spcPct val="90000"/>
        </a:lnSpc>
        <a:spcBef>
          <a:spcPct val="0"/>
        </a:spcBef>
        <a:spcAft>
          <a:spcPct val="0"/>
        </a:spcAft>
        <a:defRPr sz="3300">
          <a:solidFill>
            <a:schemeClr val="tx1"/>
          </a:solidFill>
          <a:latin typeface="Times New Roman" panose="02020603050405020304" pitchFamily="18"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en-US" altLang="en-US" smtClean="0"/>
          </a:p>
        </p:txBody>
      </p:sp>
      <p:sp>
        <p:nvSpPr>
          <p:cNvPr id="4099"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en-US" alt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prstClr val="black">
                    <a:tint val="75000"/>
                  </a:prstClr>
                </a:solidFill>
              </a:defRPr>
            </a:lvl1pPr>
          </a:lstStyle>
          <a:p>
            <a:pPr>
              <a:defRPr/>
            </a:pPr>
            <a:fld id="{9FCB90F0-5DBF-44C1-8865-E289873E1C06}" type="datetimeFigureOut">
              <a:rPr lang="en-US"/>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prstClr val="black">
                    <a:tint val="75000"/>
                  </a:prstClr>
                </a:solidFill>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prstClr val="black">
                    <a:tint val="75000"/>
                  </a:prstClr>
                </a:solidFill>
              </a:defRPr>
            </a:lvl1pPr>
          </a:lstStyle>
          <a:p>
            <a:pPr>
              <a:defRPr/>
            </a:pPr>
            <a:fld id="{C091BA7F-23BC-4494-832D-1184890ED246}" type="slidenum">
              <a:rPr lang="en-US"/>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vi-VN" altLang="en-US" smtClean="0"/>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Click to 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vi-VN"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prstClr val="black">
                    <a:tint val="75000"/>
                  </a:prstClr>
                </a:solidFill>
                <a:latin typeface="Arial" panose="020B060402020202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prstClr val="black">
                    <a:tint val="75000"/>
                  </a:prstClr>
                </a:solidFill>
                <a:latin typeface="Arial" panose="020B060402020202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eaLnBrk="0" hangingPunct="0">
              <a:defRPr sz="1200" smtClean="0">
                <a:solidFill>
                  <a:srgbClr val="898989"/>
                </a:solidFill>
                <a:cs typeface="Arial" panose="020B0604020202020204" pitchFamily="34" charset="0"/>
              </a:defRPr>
            </a:lvl1pPr>
          </a:lstStyle>
          <a:p>
            <a:pPr>
              <a:defRPr/>
            </a:pPr>
            <a:fld id="{8A969B1A-DE16-49E4-8D0C-133AFFE77602}"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image" Target="../media/image1.GIF"/></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37.xml"/><Relationship Id="rId5" Type="http://schemas.openxmlformats.org/officeDocument/2006/relationships/image" Target="../media/image4.png"/><Relationship Id="rId4" Type="http://schemas.openxmlformats.org/officeDocument/2006/relationships/tags" Target="../tags/tag1.xml"/><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hyperlink" Target="B&#224;i%2034%20ch&#432;&#417;ng%207/B&#224;i%2034%20ch&#432;&#417;ng%207/b&#224;i%20h&#225;t%20v&#432;&#7901;n%20c&#226;y%20nh&#224;%20b&#233;%20online%20video%20cutter%20com%201.mp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6.GIF"/><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6.GIF"/><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6.GIF"/><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4.jpeg"/><Relationship Id="rId1"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9.png"/><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GI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1.png"/><Relationship Id="rId1"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6.GIF"/><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3.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9.jpeg"/><Relationship Id="rId1"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1.jpeg"/><Relationship Id="rId1"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3.jpeg"/><Relationship Id="rId1"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5.jpeg"/><Relationship Id="rId1"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7.jpeg"/><Relationship Id="rId1" Type="http://schemas.openxmlformats.org/officeDocument/2006/relationships/image" Target="../media/image3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8.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9.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image" Target="../media/image40.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image" Target="../media/image40.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image" Target="../media/image41.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5.xml"/><Relationship Id="rId2" Type="http://schemas.openxmlformats.org/officeDocument/2006/relationships/image" Target="../media/image43.jpeg"/><Relationship Id="rId1" Type="http://schemas.openxmlformats.org/officeDocument/2006/relationships/image" Target="../media/image42.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4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7" descr="bluline[1]"/>
          <p:cNvPicPr>
            <a:picLocks noChangeAspect="1" noChangeArrowheads="1"/>
          </p:cNvPicPr>
          <p:nvPr/>
        </p:nvPicPr>
        <p:blipFill>
          <a:blip r:embed="rId1"/>
          <a:srcRect/>
          <a:stretch>
            <a:fillRect/>
          </a:stretch>
        </p:blipFill>
        <p:spPr bwMode="auto">
          <a:xfrm>
            <a:off x="0" y="-23813"/>
            <a:ext cx="9144000" cy="15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8" descr="bluline[1]"/>
          <p:cNvPicPr>
            <a:picLocks noChangeAspect="1" noChangeArrowheads="1"/>
          </p:cNvPicPr>
          <p:nvPr/>
        </p:nvPicPr>
        <p:blipFill>
          <a:blip r:embed="rId1"/>
          <a:srcRect/>
          <a:stretch>
            <a:fillRect/>
          </a:stretch>
        </p:blipFill>
        <p:spPr bwMode="auto">
          <a:xfrm rot="5400000">
            <a:off x="-3368675" y="3368675"/>
            <a:ext cx="68580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9" descr="bluline[1]"/>
          <p:cNvPicPr>
            <a:picLocks noChangeAspect="1" noChangeArrowheads="1"/>
          </p:cNvPicPr>
          <p:nvPr/>
        </p:nvPicPr>
        <p:blipFill>
          <a:blip r:embed="rId1"/>
          <a:srcRect/>
          <a:stretch>
            <a:fillRect/>
          </a:stretch>
        </p:blipFill>
        <p:spPr bwMode="auto">
          <a:xfrm rot="5400000">
            <a:off x="5715000" y="3368675"/>
            <a:ext cx="68580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 descr="bluline[1]"/>
          <p:cNvPicPr>
            <a:picLocks noChangeAspect="1" noChangeArrowheads="1"/>
          </p:cNvPicPr>
          <p:nvPr/>
        </p:nvPicPr>
        <p:blipFill>
          <a:blip r:embed="rId1"/>
          <a:srcRect/>
          <a:stretch>
            <a:fillRect/>
          </a:stretch>
        </p:blipFill>
        <p:spPr bwMode="auto">
          <a:xfrm>
            <a:off x="0" y="6699250"/>
            <a:ext cx="914400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7" name="Rectangle 12"/>
          <p:cNvSpPr>
            <a:spLocks noChangeArrowheads="1"/>
          </p:cNvSpPr>
          <p:nvPr/>
        </p:nvSpPr>
        <p:spPr bwMode="auto">
          <a:xfrm>
            <a:off x="4479925" y="3048000"/>
            <a:ext cx="777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vi-VN" altLang="en-US" sz="4400">
              <a:solidFill>
                <a:srgbClr val="1F497D"/>
              </a:solidFill>
              <a:latin typeface="Arial" panose="020B0604020202020204" pitchFamily="34" charset="0"/>
              <a:cs typeface="Arial" panose="020B0604020202020204" pitchFamily="34" charset="0"/>
            </a:endParaRPr>
          </a:p>
        </p:txBody>
      </p:sp>
      <p:pic>
        <p:nvPicPr>
          <p:cNvPr id="32779" name="Picture 17" descr="Heart-and-Roses"/>
          <p:cNvPicPr>
            <a:picLocks noChangeAspect="1" noChangeArrowheads="1" noCrop="1"/>
          </p:cNvPicPr>
          <p:nvPr/>
        </p:nvPicPr>
        <p:blipFill>
          <a:blip r:embed="rId2"/>
          <a:srcRect/>
          <a:stretch>
            <a:fillRect/>
          </a:stretch>
        </p:blipFill>
        <p:spPr bwMode="auto">
          <a:xfrm>
            <a:off x="-76200" y="6248400"/>
            <a:ext cx="426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0" name="Picture 18" descr="Heart-and-Roses"/>
          <p:cNvPicPr>
            <a:picLocks noChangeAspect="1" noChangeArrowheads="1" noCrop="1"/>
          </p:cNvPicPr>
          <p:nvPr/>
        </p:nvPicPr>
        <p:blipFill>
          <a:blip r:embed="rId2"/>
          <a:srcRect/>
          <a:stretch>
            <a:fillRect/>
          </a:stretch>
        </p:blipFill>
        <p:spPr bwMode="auto">
          <a:xfrm>
            <a:off x="5029200" y="6248400"/>
            <a:ext cx="426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1" name="Picture 20" descr="0606"/>
          <p:cNvPicPr>
            <a:picLocks noChangeAspect="1" noChangeArrowheads="1" noCrop="1"/>
          </p:cNvPicPr>
          <p:nvPr/>
        </p:nvPicPr>
        <p:blipFill>
          <a:blip r:embed="rId3"/>
          <a:srcRect/>
          <a:stretch>
            <a:fillRect/>
          </a:stretch>
        </p:blipFill>
        <p:spPr bwMode="auto">
          <a:xfrm>
            <a:off x="3733800" y="5715000"/>
            <a:ext cx="1828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3"/>
          <p:cNvSpPr txBox="1">
            <a:spLocks noChangeArrowheads="1"/>
          </p:cNvSpPr>
          <p:nvPr/>
        </p:nvSpPr>
        <p:spPr bwMode="auto">
          <a:xfrm>
            <a:off x="4276725" y="5084445"/>
            <a:ext cx="4867275" cy="42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200" i="1">
                <a:solidFill>
                  <a:srgbClr val="FF6600"/>
                </a:solidFill>
                <a:latin typeface="Times New Roman" panose="02020603050405020304" pitchFamily="18" charset="0"/>
                <a:cs typeface="Times New Roman" panose="02020603050405020304" pitchFamily="18" charset="0"/>
              </a:rPr>
              <a:t>Giáo viên: Nguyễn Thị Hồng Ly</a:t>
            </a:r>
            <a:endParaRPr lang="en-US" altLang="en-US" sz="2200" i="1">
              <a:solidFill>
                <a:srgbClr val="FF6600"/>
              </a:solidFill>
              <a:latin typeface="Times New Roman" panose="02020603050405020304" pitchFamily="18" charset="0"/>
              <a:cs typeface="Times New Roman" panose="02020603050405020304" pitchFamily="18" charset="0"/>
            </a:endParaRPr>
          </a:p>
        </p:txBody>
      </p:sp>
      <p:sp>
        <p:nvSpPr>
          <p:cNvPr id="2" name="Text Box 3"/>
          <p:cNvSpPr txBox="1">
            <a:spLocks noChangeArrowheads="1"/>
          </p:cNvSpPr>
          <p:nvPr/>
        </p:nvSpPr>
        <p:spPr bwMode="auto">
          <a:xfrm>
            <a:off x="1609725" y="332740"/>
            <a:ext cx="66040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scene3d>
              <a:camera prst="orthographicFront"/>
              <a:lightRig rig="threePt" dir="t"/>
            </a:scene3d>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ctr" eaLnBrk="1" latinLnBrk="0" hangingPunct="1">
              <a:spcBef>
                <a:spcPts val="0"/>
              </a:spcBef>
              <a:buFontTx/>
              <a:buNone/>
            </a:pPr>
            <a:r>
              <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UBND HUYỆN TRÀ BỒNG</a:t>
            </a:r>
            <a:endPar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marL="0" indent="0" algn="ctr" eaLnBrk="1" latinLnBrk="0" hangingPunct="1">
              <a:spcBef>
                <a:spcPts val="0"/>
              </a:spcBef>
              <a:buFontTx/>
              <a:buNone/>
            </a:pPr>
            <a:r>
              <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PTDTBT TH&amp;THCS TRÀ BÙI</a:t>
            </a:r>
            <a:endPar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marL="0" indent="0" algn="ctr" eaLnBrk="1" latinLnBrk="0" hangingPunct="1">
              <a:spcBef>
                <a:spcPts val="0"/>
              </a:spcBef>
              <a:buFontTx/>
              <a:buNone/>
            </a:pPr>
            <a:r>
              <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-----o0o-----</a:t>
            </a:r>
            <a:endParaRPr lang="en-US" altLang="en-US" sz="2200" b="1">
              <a:ln/>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3" name="Text Box 3"/>
          <p:cNvSpPr txBox="1">
            <a:spLocks noChangeArrowheads="1"/>
          </p:cNvSpPr>
          <p:nvPr/>
        </p:nvSpPr>
        <p:spPr bwMode="auto">
          <a:xfrm>
            <a:off x="2287270" y="3068955"/>
            <a:ext cx="55213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FF0000"/>
                </a:solidFill>
                <a:latin typeface="UTM Loko" panose="02040603050506020204" charset="0"/>
                <a:cs typeface="UTM Loko" panose="02040603050506020204" charset="0"/>
              </a:rPr>
              <a:t>QUANG HỢP Ở THỰC VẬT</a:t>
            </a:r>
            <a:endParaRPr lang="en-US" altLang="en-US">
              <a:solidFill>
                <a:srgbClr val="FF0000"/>
              </a:solidFill>
              <a:latin typeface="UTM Loko" panose="02040603050506020204" charset="0"/>
              <a:cs typeface="UTM Loko" panose="02040603050506020204" charset="0"/>
            </a:endParaRPr>
          </a:p>
        </p:txBody>
      </p:sp>
      <p:sp>
        <p:nvSpPr>
          <p:cNvPr id="4" name="Text Box 3"/>
          <p:cNvSpPr txBox="1">
            <a:spLocks noChangeArrowheads="1"/>
          </p:cNvSpPr>
          <p:nvPr/>
        </p:nvSpPr>
        <p:spPr bwMode="auto">
          <a:xfrm>
            <a:off x="1331595" y="2708910"/>
            <a:ext cx="4867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u="sng">
                <a:solidFill>
                  <a:srgbClr val="FF6600"/>
                </a:solidFill>
                <a:latin typeface="Times New Roman" panose="02020603050405020304" pitchFamily="18" charset="0"/>
                <a:cs typeface="Times New Roman" panose="02020603050405020304" pitchFamily="18" charset="0"/>
              </a:rPr>
              <a:t>Bài 22:</a:t>
            </a:r>
            <a:endParaRPr lang="en-US" altLang="en-US" sz="2400" u="sng">
              <a:solidFill>
                <a:srgbClr val="FF6600"/>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1660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grpSp>
        <p:nvGrpSpPr>
          <p:cNvPr id="17412" name="Group 46"/>
          <p:cNvGrpSpPr/>
          <p:nvPr/>
        </p:nvGrpSpPr>
        <p:grpSpPr bwMode="auto">
          <a:xfrm>
            <a:off x="468313" y="281623"/>
            <a:ext cx="2044700" cy="584200"/>
            <a:chOff x="1241" y="1824"/>
            <a:chExt cx="3031" cy="432"/>
          </a:xfrm>
        </p:grpSpPr>
        <p:sp>
          <p:nvSpPr>
            <p:cNvPr id="88111" name="AutoShape 47"/>
            <p:cNvSpPr>
              <a:spLocks noChangeArrowheads="1"/>
            </p:cNvSpPr>
            <p:nvPr/>
          </p:nvSpPr>
          <p:spPr bwMode="gray">
            <a:xfrm>
              <a:off x="1535" y="1899"/>
              <a:ext cx="2737" cy="288"/>
            </a:xfrm>
            <a:prstGeom prst="roundRect">
              <a:avLst>
                <a:gd name="adj" fmla="val 16667"/>
              </a:avLst>
            </a:prstGeom>
            <a:gradFill rotWithShape="1">
              <a:gsLst>
                <a:gs pos="0">
                  <a:schemeClr val="accent2">
                    <a:gamma/>
                    <a:tint val="21176"/>
                    <a:invGamma/>
                  </a:schemeClr>
                </a:gs>
                <a:gs pos="100000">
                  <a:schemeClr val="accent2"/>
                </a:gs>
              </a:gsLst>
              <a:lin ang="0" scaled="1"/>
            </a:gradFill>
            <a:ln w="12700" algn="ctr">
              <a:solidFill>
                <a:schemeClr val="bg1"/>
              </a:solidFill>
              <a:round/>
            </a:ln>
            <a:effectLst>
              <a:outerShdw dist="99190" dir="2388334" algn="ctr" rotWithShape="0">
                <a:srgbClr val="333333">
                  <a:alpha val="50000"/>
                </a:srgbClr>
              </a:outerShdw>
            </a:effectLst>
          </p:spPr>
          <p:txBody>
            <a:bodyPr wrap="none" anchor="ctr"/>
            <a:lstStyle/>
            <a:p>
              <a:pPr eaLnBrk="1" hangingPunct="1">
                <a:defRPr/>
              </a:pPr>
              <a:endParaRPr lang="en-US">
                <a:solidFill>
                  <a:prstClr val="black"/>
                </a:solidFill>
              </a:endParaRPr>
            </a:p>
          </p:txBody>
        </p:sp>
        <p:sp>
          <p:nvSpPr>
            <p:cNvPr id="33804" name="AutoShape 48"/>
            <p:cNvSpPr>
              <a:spLocks noChangeArrowheads="1"/>
            </p:cNvSpPr>
            <p:nvPr/>
          </p:nvSpPr>
          <p:spPr bwMode="gray">
            <a:xfrm>
              <a:off x="1296" y="1824"/>
              <a:ext cx="432" cy="432"/>
            </a:xfrm>
            <a:prstGeom prst="diamond">
              <a:avLst/>
            </a:prstGeom>
            <a:solidFill>
              <a:schemeClr val="accent2"/>
            </a:solidFill>
            <a:ln w="25400" algn="ctr">
              <a:solidFill>
                <a:schemeClr val="bg1"/>
              </a:solidFill>
              <a:miter lim="800000"/>
            </a:ln>
            <a:effectLst>
              <a:outerShdw dist="63500" dir="2212194" algn="ctr" rotWithShape="0">
                <a:srgbClr val="333333">
                  <a:alpha val="50000"/>
                </a:srgbClr>
              </a:outerShdw>
            </a:effec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33805" name="Text Box 49"/>
            <p:cNvSpPr txBox="1">
              <a:spLocks noChangeArrowheads="1"/>
            </p:cNvSpPr>
            <p:nvPr/>
          </p:nvSpPr>
          <p:spPr bwMode="gray">
            <a:xfrm>
              <a:off x="1680" y="1934"/>
              <a:ext cx="2513"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2000" b="1">
                  <a:solidFill>
                    <a:srgbClr val="000000"/>
                  </a:solidFill>
                  <a:latin typeface="Times New Roman" panose="02020603050405020304" pitchFamily="18" charset="0"/>
                  <a:cs typeface="Times New Roman" panose="02020603050405020304" pitchFamily="18" charset="0"/>
                  <a:hlinkClick r:id="rId1" action="ppaction://hlinkfile"/>
                </a:rPr>
                <a:t>Xem video</a:t>
              </a:r>
              <a:endParaRPr lang="en-US" altLang="en-US" sz="2000" b="1">
                <a:solidFill>
                  <a:srgbClr val="000000"/>
                </a:solidFill>
                <a:latin typeface="Times New Roman" panose="02020603050405020304" pitchFamily="18" charset="0"/>
                <a:cs typeface="Times New Roman" panose="02020603050405020304" pitchFamily="18" charset="0"/>
              </a:endParaRPr>
            </a:p>
          </p:txBody>
        </p:sp>
        <p:sp>
          <p:nvSpPr>
            <p:cNvPr id="33806" name="Text Box 50"/>
            <p:cNvSpPr txBox="1">
              <a:spLocks noChangeArrowheads="1"/>
            </p:cNvSpPr>
            <p:nvPr/>
          </p:nvSpPr>
          <p:spPr bwMode="gray">
            <a:xfrm>
              <a:off x="1241" y="1886"/>
              <a:ext cx="528"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2400">
                  <a:solidFill>
                    <a:srgbClr val="FFFFFF"/>
                  </a:solidFill>
                  <a:latin typeface="Arial" panose="020B0604020202020204" pitchFamily="34" charset="0"/>
                </a:rPr>
                <a:t>1</a:t>
              </a:r>
              <a:endParaRPr lang="en-US" altLang="en-US" sz="2400">
                <a:solidFill>
                  <a:srgbClr val="FFFFFF"/>
                </a:solidFill>
                <a:latin typeface="Arial" panose="020B0604020202020204" pitchFamily="34" charset="0"/>
              </a:endParaRPr>
            </a:p>
          </p:txBody>
        </p:sp>
      </p:grpSp>
      <p:pic>
        <p:nvPicPr>
          <p:cNvPr id="2" name="Qúa trình quang hợp của thực vật - Dành cho bé - Dạy Trẻ">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251460" y="909320"/>
            <a:ext cx="8664575" cy="50590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0">
              <p:cMediaNode>
                <p:cTn id="7" fill="hold" display="1">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1660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grpSp>
        <p:nvGrpSpPr>
          <p:cNvPr id="17413" name="Group 51"/>
          <p:cNvGrpSpPr/>
          <p:nvPr/>
        </p:nvGrpSpPr>
        <p:grpSpPr bwMode="auto">
          <a:xfrm>
            <a:off x="566103" y="720725"/>
            <a:ext cx="2581275" cy="582613"/>
            <a:chOff x="1296" y="1824"/>
            <a:chExt cx="2976" cy="432"/>
          </a:xfrm>
        </p:grpSpPr>
        <p:sp>
          <p:nvSpPr>
            <p:cNvPr id="88116" name="AutoShape 52"/>
            <p:cNvSpPr>
              <a:spLocks noChangeArrowheads="1"/>
            </p:cNvSpPr>
            <p:nvPr/>
          </p:nvSpPr>
          <p:spPr bwMode="gray">
            <a:xfrm>
              <a:off x="1536" y="1899"/>
              <a:ext cx="2736" cy="287"/>
            </a:xfrm>
            <a:prstGeom prst="roundRect">
              <a:avLst>
                <a:gd name="adj" fmla="val 16667"/>
              </a:avLst>
            </a:prstGeom>
            <a:gradFill rotWithShape="1">
              <a:gsLst>
                <a:gs pos="0">
                  <a:schemeClr val="accent1">
                    <a:gamma/>
                    <a:tint val="21176"/>
                    <a:invGamma/>
                  </a:schemeClr>
                </a:gs>
                <a:gs pos="100000">
                  <a:schemeClr val="accent1"/>
                </a:gs>
              </a:gsLst>
              <a:lin ang="0" scaled="1"/>
            </a:gradFill>
            <a:ln w="12700" algn="ctr">
              <a:solidFill>
                <a:schemeClr val="bg1"/>
              </a:solidFill>
              <a:round/>
            </a:ln>
            <a:effectLst>
              <a:outerShdw dist="99190" dir="2388334" algn="ctr" rotWithShape="0">
                <a:srgbClr val="333333">
                  <a:alpha val="50000"/>
                </a:srgbClr>
              </a:outerShdw>
            </a:effectLst>
          </p:spPr>
          <p:txBody>
            <a:bodyPr wrap="none" anchor="ctr"/>
            <a:lstStyle/>
            <a:p>
              <a:pPr eaLnBrk="1" hangingPunct="1">
                <a:defRPr/>
              </a:pPr>
              <a:endParaRPr lang="en-US">
                <a:solidFill>
                  <a:prstClr val="black"/>
                </a:solidFill>
              </a:endParaRPr>
            </a:p>
          </p:txBody>
        </p:sp>
        <p:sp>
          <p:nvSpPr>
            <p:cNvPr id="33800" name="AutoShape 53"/>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ln>
            <a:effectLst>
              <a:outerShdw dist="63500" dir="2212194" algn="ctr" rotWithShape="0">
                <a:srgbClr val="333333">
                  <a:alpha val="50000"/>
                </a:srgbClr>
              </a:outerShdw>
            </a:effec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33801" name="Text Box 54"/>
            <p:cNvSpPr txBox="1">
              <a:spLocks noChangeArrowheads="1"/>
            </p:cNvSpPr>
            <p:nvPr/>
          </p:nvSpPr>
          <p:spPr bwMode="gray">
            <a:xfrm>
              <a:off x="1680" y="1934"/>
              <a:ext cx="2160"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en-US" altLang="en-US" sz="1800" b="1">
                <a:solidFill>
                  <a:srgbClr val="000000"/>
                </a:solidFill>
                <a:latin typeface="Arial" panose="020B0604020202020204" pitchFamily="34" charset="0"/>
              </a:endParaRPr>
            </a:p>
          </p:txBody>
        </p:sp>
        <p:sp>
          <p:nvSpPr>
            <p:cNvPr id="33802" name="Text Box 55"/>
            <p:cNvSpPr txBox="1">
              <a:spLocks noChangeArrowheads="1"/>
            </p:cNvSpPr>
            <p:nvPr/>
          </p:nvSpPr>
          <p:spPr bwMode="gray">
            <a:xfrm>
              <a:off x="1299" y="1886"/>
              <a:ext cx="410" cy="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2400">
                  <a:solidFill>
                    <a:srgbClr val="FFFFFF"/>
                  </a:solidFill>
                  <a:latin typeface="Arial" panose="020B0604020202020204" pitchFamily="34" charset="0"/>
                </a:rPr>
                <a:t>2</a:t>
              </a:r>
              <a:endParaRPr lang="en-US" altLang="en-US" sz="2400">
                <a:solidFill>
                  <a:srgbClr val="FFFFFF"/>
                </a:solidFill>
                <a:latin typeface="Arial" panose="020B0604020202020204" pitchFamily="34" charset="0"/>
              </a:endParaRPr>
            </a:p>
          </p:txBody>
        </p:sp>
      </p:grpSp>
      <p:sp>
        <p:nvSpPr>
          <p:cNvPr id="32773" name="Rectangle 1"/>
          <p:cNvSpPr>
            <a:spLocks noChangeArrowheads="1"/>
          </p:cNvSpPr>
          <p:nvPr/>
        </p:nvSpPr>
        <p:spPr bwMode="auto">
          <a:xfrm>
            <a:off x="971550" y="836930"/>
            <a:ext cx="17811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 typeface="Wingdings" panose="05000000000000000000" pitchFamily="2" charset="2"/>
              <a:buNone/>
            </a:pPr>
            <a:r>
              <a:rPr lang="en-US" altLang="en-US" sz="2000" b="1">
                <a:solidFill>
                  <a:srgbClr val="000000"/>
                </a:solidFill>
                <a:latin typeface="Times New Roman" panose="02020603050405020304" pitchFamily="18" charset="0"/>
                <a:cs typeface="Times New Roman" panose="02020603050405020304" pitchFamily="18" charset="0"/>
              </a:rPr>
              <a:t>Trả lời câu hỏi</a:t>
            </a:r>
            <a:endParaRPr lang="en-US" altLang="en-US" sz="2000" b="1">
              <a:solidFill>
                <a:srgbClr val="000000"/>
              </a:solidFill>
              <a:latin typeface="Times New Roman" panose="02020603050405020304" pitchFamily="18" charset="0"/>
              <a:cs typeface="Times New Roman" panose="02020603050405020304" pitchFamily="18" charset="0"/>
            </a:endParaRPr>
          </a:p>
        </p:txBody>
      </p:sp>
      <p:sp>
        <p:nvSpPr>
          <p:cNvPr id="17415" name="Rectangle 3"/>
          <p:cNvSpPr txBox="1">
            <a:spLocks noChangeArrowheads="1"/>
          </p:cNvSpPr>
          <p:nvPr/>
        </p:nvSpPr>
        <p:spPr bwMode="auto">
          <a:xfrm>
            <a:off x="1129030" y="2132965"/>
            <a:ext cx="696785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14000"/>
              </a:lnSpc>
              <a:buFont typeface="Arial" panose="020B0604020202020204" pitchFamily="34" charset="0"/>
              <a:buNone/>
            </a:pPr>
            <a:r>
              <a:rPr lang="en-US" altLang="en-US" sz="2400" b="1" i="1">
                <a:solidFill>
                  <a:srgbClr val="FF0000"/>
                </a:solidFill>
                <a:latin typeface="Times New Roman" panose="02020603050405020304" pitchFamily="18" charset="0"/>
                <a:cs typeface="Calibri" panose="020F0502020204030204" pitchFamily="34" charset="0"/>
              </a:rPr>
              <a:t>    Cây xanh chỉ cần trồng ở nơi có ánh sáng, được tưới nước là có thể sống và lớn lên.</a:t>
            </a:r>
            <a:endParaRPr lang="en-US" altLang="en-US" sz="2400" b="1" i="1">
              <a:solidFill>
                <a:srgbClr val="FF0000"/>
              </a:solidFill>
              <a:latin typeface="Times New Roman" panose="02020603050405020304" pitchFamily="18" charset="0"/>
              <a:cs typeface="Calibri" panose="020F0502020204030204" pitchFamily="34" charset="0"/>
            </a:endParaRPr>
          </a:p>
          <a:p>
            <a:pPr algn="just">
              <a:lnSpc>
                <a:spcPct val="114000"/>
              </a:lnSpc>
              <a:buFont typeface="Arial" panose="020B0604020202020204" pitchFamily="34" charset="0"/>
              <a:buNone/>
            </a:pPr>
            <a:r>
              <a:rPr lang="en-US" altLang="en-US" sz="2400" b="1" i="1">
                <a:solidFill>
                  <a:srgbClr val="FF0000"/>
                </a:solidFill>
                <a:latin typeface="Times New Roman" panose="02020603050405020304" pitchFamily="18" charset="0"/>
                <a:cs typeface="Calibri" panose="020F0502020204030204" pitchFamily="34" charset="0"/>
              </a:rPr>
              <a:t> Hầu hết các loài sinh vật khác như động vật hay con người có làm được điều đó không?</a:t>
            </a:r>
            <a:endParaRPr lang="en-US" altLang="en-US" sz="2000" b="1" i="1">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4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434975" y="1352550"/>
            <a:ext cx="31686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Trò chơi: Tiếp sức</a:t>
            </a:r>
            <a:endParaRPr lang="en-US" altLang="en-US" sz="2400" b="1">
              <a:solidFill>
                <a:srgbClr val="FF0000"/>
              </a:solidFill>
              <a:latin typeface="Times New Roman" panose="02020603050405020304" pitchFamily="18" charset="0"/>
              <a:cs typeface="Calibri" panose="020F0502020204030204" pitchFamily="34" charset="0"/>
            </a:endParaRPr>
          </a:p>
        </p:txBody>
      </p:sp>
      <p:sp>
        <p:nvSpPr>
          <p:cNvPr id="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grpSp>
        <p:nvGrpSpPr>
          <p:cNvPr id="3" name="Group 2"/>
          <p:cNvGrpSpPr/>
          <p:nvPr/>
        </p:nvGrpSpPr>
        <p:grpSpPr bwMode="auto">
          <a:xfrm>
            <a:off x="3895725" y="1196975"/>
            <a:ext cx="4849813" cy="5338763"/>
            <a:chOff x="3779838" y="908050"/>
            <a:chExt cx="4533900" cy="5181600"/>
          </a:xfrm>
        </p:grpSpPr>
        <p:grpSp>
          <p:nvGrpSpPr>
            <p:cNvPr id="34824" name="Group 1"/>
            <p:cNvGrpSpPr/>
            <p:nvPr/>
          </p:nvGrpSpPr>
          <p:grpSpPr bwMode="auto">
            <a:xfrm>
              <a:off x="3779838" y="908050"/>
              <a:ext cx="4533900" cy="5181600"/>
              <a:chOff x="3779838" y="908050"/>
              <a:chExt cx="4533900" cy="5181600"/>
            </a:xfrm>
          </p:grpSpPr>
          <p:pic>
            <p:nvPicPr>
              <p:cNvPr id="34827" name="Picture 6"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838" y="908050"/>
                <a:ext cx="4533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TextBox 1"/>
              <p:cNvSpPr txBox="1">
                <a:spLocks noChangeArrowheads="1"/>
              </p:cNvSpPr>
              <p:nvPr/>
            </p:nvSpPr>
            <p:spPr bwMode="auto">
              <a:xfrm>
                <a:off x="4140200" y="2420938"/>
                <a:ext cx="1152525" cy="64611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1</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1800">
                  <a:latin typeface="Times New Roman" panose="02020603050405020304" pitchFamily="18" charset="0"/>
                  <a:cs typeface="Times New Roman" panose="02020603050405020304" pitchFamily="18" charset="0"/>
                </a:endParaRPr>
              </a:p>
            </p:txBody>
          </p:sp>
          <p:sp>
            <p:nvSpPr>
              <p:cNvPr id="34829" name="TextBox 6"/>
              <p:cNvSpPr txBox="1">
                <a:spLocks noChangeArrowheads="1"/>
              </p:cNvSpPr>
              <p:nvPr/>
            </p:nvSpPr>
            <p:spPr bwMode="auto">
              <a:xfrm>
                <a:off x="6659563" y="1628775"/>
                <a:ext cx="1152525" cy="369888"/>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2</a:t>
                </a:r>
                <a:endParaRPr lang="en-US" altLang="en-US" sz="1800">
                  <a:solidFill>
                    <a:schemeClr val="bg1"/>
                  </a:solidFill>
                  <a:latin typeface="Times New Roman" panose="02020603050405020304" pitchFamily="18" charset="0"/>
                  <a:cs typeface="Times New Roman" panose="02020603050405020304" pitchFamily="18" charset="0"/>
                </a:endParaRPr>
              </a:p>
            </p:txBody>
          </p:sp>
          <p:sp>
            <p:nvSpPr>
              <p:cNvPr id="34830" name="TextBox 7"/>
              <p:cNvSpPr txBox="1">
                <a:spLocks noChangeArrowheads="1"/>
              </p:cNvSpPr>
              <p:nvPr/>
            </p:nvSpPr>
            <p:spPr bwMode="auto">
              <a:xfrm>
                <a:off x="7162800" y="3067050"/>
                <a:ext cx="1150938" cy="738188"/>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3</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p:txBody>
          </p:sp>
        </p:grpSp>
        <p:sp>
          <p:nvSpPr>
            <p:cNvPr id="34825" name="TextBox 8"/>
            <p:cNvSpPr txBox="1">
              <a:spLocks noChangeArrowheads="1"/>
            </p:cNvSpPr>
            <p:nvPr/>
          </p:nvSpPr>
          <p:spPr bwMode="auto">
            <a:xfrm>
              <a:off x="3866356" y="3466517"/>
              <a:ext cx="1460500" cy="36988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4</a:t>
              </a:r>
              <a:endParaRPr lang="en-US" altLang="en-US" sz="1800">
                <a:solidFill>
                  <a:schemeClr val="bg1"/>
                </a:solidFill>
                <a:latin typeface="Times New Roman" panose="02020603050405020304" pitchFamily="18" charset="0"/>
                <a:cs typeface="Times New Roman" panose="02020603050405020304" pitchFamily="18" charset="0"/>
              </a:endParaRPr>
            </a:p>
          </p:txBody>
        </p:sp>
        <p:sp>
          <p:nvSpPr>
            <p:cNvPr id="34826" name="TextBox 9"/>
            <p:cNvSpPr txBox="1">
              <a:spLocks noChangeArrowheads="1"/>
            </p:cNvSpPr>
            <p:nvPr/>
          </p:nvSpPr>
          <p:spPr bwMode="auto">
            <a:xfrm>
              <a:off x="6948488" y="4624388"/>
              <a:ext cx="1223962" cy="64611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5</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1800">
                <a:solidFill>
                  <a:schemeClr val="bg1"/>
                </a:solidFill>
                <a:latin typeface="Times New Roman" panose="02020603050405020304" pitchFamily="18" charset="0"/>
                <a:cs typeface="Times New Roman" panose="02020603050405020304" pitchFamily="18" charset="0"/>
              </a:endParaRPr>
            </a:p>
          </p:txBody>
        </p:sp>
      </p:grpSp>
      <p:sp>
        <p:nvSpPr>
          <p:cNvPr id="11" name="Rectangle 10"/>
          <p:cNvSpPr>
            <a:spLocks noChangeArrowheads="1"/>
          </p:cNvSpPr>
          <p:nvPr/>
        </p:nvSpPr>
        <p:spPr bwMode="auto">
          <a:xfrm>
            <a:off x="107950" y="487363"/>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I. Khái quát về quang hợp</a:t>
            </a:r>
            <a:endParaRPr lang="en-US" altLang="en-US" sz="2400">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latin typeface="Times New Roman" panose="02020603050405020304" pitchFamily="18" charset="0"/>
                <a:cs typeface="Calibri" panose="020F0502020204030204" pitchFamily="34" charset="0"/>
              </a:rPr>
              <a:t>1. Khái niệm quang hợp</a:t>
            </a:r>
            <a:endParaRPr lang="en-US" altLang="en-US" sz="2400">
              <a:latin typeface="Times New Roman" panose="02020603050405020304" pitchFamily="18" charset="0"/>
              <a:cs typeface="Times New Roman" panose="02020603050405020304" pitchFamily="18" charset="0"/>
            </a:endParaRPr>
          </a:p>
        </p:txBody>
      </p:sp>
      <p:sp>
        <p:nvSpPr>
          <p:cNvPr id="77835" name="Rectangle 2"/>
          <p:cNvSpPr>
            <a:spLocks noChangeArrowheads="1"/>
          </p:cNvSpPr>
          <p:nvPr/>
        </p:nvSpPr>
        <p:spPr bwMode="auto">
          <a:xfrm>
            <a:off x="142875" y="1812925"/>
            <a:ext cx="3495675"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a:solidFill>
                  <a:schemeClr val="tx1"/>
                </a:solidFill>
                <a:latin typeface="Times New Roman" panose="02020603050405020304" pitchFamily="18" charset="0"/>
                <a:cs typeface="Arial" panose="020B0604020202020204" pitchFamily="34" charset="0"/>
              </a:rPr>
              <a:t>Xác định nguyên liệu cây lấy vào, sản phẩm tạo ra trong quá trình quang hợp. </a:t>
            </a:r>
            <a:endParaRPr lang="en-US" altLang="en-US" sz="2400">
              <a:solidFill>
                <a:srgbClr val="0000FF"/>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FF"/>
                </a:solidFill>
                <a:latin typeface="Times New Roman" panose="02020603050405020304" pitchFamily="18" charset="0"/>
                <a:cs typeface="Arial" panose="020B0604020202020204" pitchFamily="34" charset="0"/>
              </a:rPr>
              <a:t>+ GV thành lập 2 đội chơi. Chuẩn bị các miếng bìa ghi sẵn những từ: Nước, Carbondioxide, Glucose, Oxygen, Diệp lục, Ánh sáng, ghi chiều mũi tên. Cho HS quan sát tranh một cơ thể thực vật.</a:t>
            </a:r>
            <a:endParaRPr lang="en-US" altLang="en-US" sz="2400">
              <a:solidFill>
                <a:srgbClr val="0000FF"/>
              </a:solidFill>
              <a:latin typeface="Times New Roman" panose="02020603050405020304" pitchFamily="18" charset="0"/>
              <a:cs typeface="Arial" panose="020B0604020202020204" pitchFamily="34" charset="0"/>
            </a:endParaRPr>
          </a:p>
        </p:txBody>
      </p:sp>
      <p:pic>
        <p:nvPicPr>
          <p:cNvPr id="14" name="Picture 49" descr="Writing_in_book"/>
          <p:cNvPicPr>
            <a:picLocks noChangeAspect="1" noChangeArrowheads="1" noCrop="1"/>
          </p:cNvPicPr>
          <p:nvPr/>
        </p:nvPicPr>
        <p:blipFill>
          <a:blip r:embed="rId2"/>
          <a:srcRect/>
          <a:stretch>
            <a:fillRect/>
          </a:stretch>
        </p:blipFill>
        <p:spPr bwMode="auto">
          <a:xfrm rot="911866">
            <a:off x="3673475" y="468313"/>
            <a:ext cx="7778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5"/>
                                        </p:tgtEl>
                                        <p:attrNameLst>
                                          <p:attrName>style.visibility</p:attrName>
                                        </p:attrNameLst>
                                      </p:cBhvr>
                                      <p:to>
                                        <p:strVal val="visible"/>
                                      </p:to>
                                    </p:set>
                                  </p:childTnLst>
                                </p:cTn>
                              </p:par>
                              <p:par>
                                <p:cTn id="28" presetID="3" presetClass="exit" presetSubtype="10" fill="hold" nodeType="withEffect">
                                  <p:stCondLst>
                                    <p:cond delay="0"/>
                                  </p:stCondLst>
                                  <p:childTnLst>
                                    <p:animEffect transition="out" filter="blinds(horizontal)">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783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78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434975" y="1352550"/>
            <a:ext cx="31686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Trò chơi: Tiếp sức</a:t>
            </a:r>
            <a:endParaRPr lang="en-US" altLang="en-US" sz="2400" b="1">
              <a:solidFill>
                <a:srgbClr val="FF0000"/>
              </a:solidFill>
              <a:latin typeface="Times New Roman" panose="02020603050405020304" pitchFamily="18" charset="0"/>
              <a:cs typeface="Calibri" panose="020F0502020204030204" pitchFamily="34" charset="0"/>
            </a:endParaRPr>
          </a:p>
        </p:txBody>
      </p:sp>
      <p:sp>
        <p:nvSpPr>
          <p:cNvPr id="35843"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35844" name="Rectangle 10"/>
          <p:cNvSpPr>
            <a:spLocks noChangeArrowheads="1"/>
          </p:cNvSpPr>
          <p:nvPr/>
        </p:nvSpPr>
        <p:spPr bwMode="auto">
          <a:xfrm>
            <a:off x="107950" y="487363"/>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1. Khái niệm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7835" name="Rectangle 2"/>
          <p:cNvSpPr>
            <a:spLocks noChangeArrowheads="1"/>
          </p:cNvSpPr>
          <p:nvPr/>
        </p:nvSpPr>
        <p:spPr bwMode="auto">
          <a:xfrm>
            <a:off x="107950" y="1812925"/>
            <a:ext cx="349567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solidFill>
                  <a:srgbClr val="0000FF"/>
                </a:solidFill>
                <a:latin typeface="Times New Roman" panose="02020603050405020304" pitchFamily="18" charset="0"/>
                <a:cs typeface="Arial" panose="020B0604020202020204" pitchFamily="34" charset="0"/>
              </a:rPr>
              <a:t>+ Khi GV hô bắt đầu lần lượt HS số 1 của mỗi đội lên gắn chú thích cho sơ đồ sau đó về chỗ đưa lại các mảnh bìa để HS số 2 lên gắn tiếp … Cứ như vậy cho đến hết thời gian quy định. Nhóm nào hoàn thành nhanh, chính xác thể hiện được những chất cây lấy vào và tạo ra trong quá trình quang hợp, nhóm đó thắng</a:t>
            </a:r>
            <a:endParaRPr lang="en-US" altLang="en-US" sz="2400">
              <a:solidFill>
                <a:srgbClr val="0000FF"/>
              </a:solidFill>
              <a:latin typeface="Times New Roman" panose="02020603050405020304" pitchFamily="18" charset="0"/>
              <a:cs typeface="Arial" panose="020B0604020202020204" pitchFamily="34" charset="0"/>
            </a:endParaRPr>
          </a:p>
        </p:txBody>
      </p:sp>
      <p:grpSp>
        <p:nvGrpSpPr>
          <p:cNvPr id="12" name="Group 11"/>
          <p:cNvGrpSpPr/>
          <p:nvPr/>
        </p:nvGrpSpPr>
        <p:grpSpPr bwMode="auto">
          <a:xfrm>
            <a:off x="3779838" y="908050"/>
            <a:ext cx="4533900" cy="5181600"/>
            <a:chOff x="3779838" y="908050"/>
            <a:chExt cx="4533900" cy="5181600"/>
          </a:xfrm>
        </p:grpSpPr>
        <p:grpSp>
          <p:nvGrpSpPr>
            <p:cNvPr id="35847" name="Group 12"/>
            <p:cNvGrpSpPr/>
            <p:nvPr/>
          </p:nvGrpSpPr>
          <p:grpSpPr bwMode="auto">
            <a:xfrm>
              <a:off x="3779838" y="908050"/>
              <a:ext cx="4533900" cy="5181600"/>
              <a:chOff x="3779838" y="908050"/>
              <a:chExt cx="4533900" cy="5181600"/>
            </a:xfrm>
          </p:grpSpPr>
          <p:pic>
            <p:nvPicPr>
              <p:cNvPr id="35850" name="Picture 6"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838" y="908050"/>
                <a:ext cx="4533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1" name="TextBox 1"/>
              <p:cNvSpPr txBox="1">
                <a:spLocks noChangeArrowheads="1"/>
              </p:cNvSpPr>
              <p:nvPr/>
            </p:nvSpPr>
            <p:spPr bwMode="auto">
              <a:xfrm>
                <a:off x="4140200" y="2420938"/>
                <a:ext cx="1152525" cy="64611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1</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1800">
                  <a:latin typeface="Times New Roman" panose="02020603050405020304" pitchFamily="18" charset="0"/>
                  <a:cs typeface="Times New Roman" panose="02020603050405020304" pitchFamily="18" charset="0"/>
                </a:endParaRPr>
              </a:p>
            </p:txBody>
          </p:sp>
          <p:sp>
            <p:nvSpPr>
              <p:cNvPr id="35852" name="TextBox 6"/>
              <p:cNvSpPr txBox="1">
                <a:spLocks noChangeArrowheads="1"/>
              </p:cNvSpPr>
              <p:nvPr/>
            </p:nvSpPr>
            <p:spPr bwMode="auto">
              <a:xfrm>
                <a:off x="6659563" y="1628775"/>
                <a:ext cx="1152525" cy="369888"/>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2</a:t>
                </a:r>
                <a:endParaRPr lang="en-US" altLang="en-US" sz="1800">
                  <a:solidFill>
                    <a:schemeClr val="bg1"/>
                  </a:solidFill>
                  <a:latin typeface="Times New Roman" panose="02020603050405020304" pitchFamily="18" charset="0"/>
                  <a:cs typeface="Times New Roman" panose="02020603050405020304" pitchFamily="18" charset="0"/>
                </a:endParaRPr>
              </a:p>
            </p:txBody>
          </p:sp>
          <p:sp>
            <p:nvSpPr>
              <p:cNvPr id="35853" name="TextBox 7"/>
              <p:cNvSpPr txBox="1">
                <a:spLocks noChangeArrowheads="1"/>
              </p:cNvSpPr>
              <p:nvPr/>
            </p:nvSpPr>
            <p:spPr bwMode="auto">
              <a:xfrm>
                <a:off x="7162800" y="3067050"/>
                <a:ext cx="1150938" cy="738188"/>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3</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800">
                  <a:latin typeface="Times New Roman" panose="02020603050405020304" pitchFamily="18" charset="0"/>
                  <a:cs typeface="Times New Roman" panose="02020603050405020304" pitchFamily="18" charset="0"/>
                </a:endParaRPr>
              </a:p>
            </p:txBody>
          </p:sp>
        </p:grpSp>
        <p:sp>
          <p:nvSpPr>
            <p:cNvPr id="35848" name="TextBox 8"/>
            <p:cNvSpPr txBox="1">
              <a:spLocks noChangeArrowheads="1"/>
            </p:cNvSpPr>
            <p:nvPr/>
          </p:nvSpPr>
          <p:spPr bwMode="auto">
            <a:xfrm>
              <a:off x="3866356" y="3466517"/>
              <a:ext cx="1460500" cy="36988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4</a:t>
              </a:r>
              <a:endParaRPr lang="en-US" altLang="en-US" sz="1800">
                <a:solidFill>
                  <a:schemeClr val="bg1"/>
                </a:solidFill>
                <a:latin typeface="Times New Roman" panose="02020603050405020304" pitchFamily="18" charset="0"/>
                <a:cs typeface="Times New Roman" panose="02020603050405020304" pitchFamily="18" charset="0"/>
              </a:endParaRPr>
            </a:p>
          </p:txBody>
        </p:sp>
        <p:sp>
          <p:nvSpPr>
            <p:cNvPr id="35849" name="TextBox 9"/>
            <p:cNvSpPr txBox="1">
              <a:spLocks noChangeArrowheads="1"/>
            </p:cNvSpPr>
            <p:nvPr/>
          </p:nvSpPr>
          <p:spPr bwMode="auto">
            <a:xfrm>
              <a:off x="6948488" y="4624388"/>
              <a:ext cx="1223962" cy="64611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a:solidFill>
                    <a:schemeClr val="bg1"/>
                  </a:solidFill>
                  <a:latin typeface="Times New Roman" panose="02020603050405020304" pitchFamily="18" charset="0"/>
                  <a:cs typeface="Times New Roman" panose="02020603050405020304" pitchFamily="18" charset="0"/>
                </a:rPr>
                <a:t>5</a:t>
              </a:r>
              <a:endParaRPr lang="en-US" altLang="en-US" sz="180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en-US" altLang="en-US" sz="1800">
                <a:solidFill>
                  <a:schemeClr val="bg1"/>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pic>
        <p:nvPicPr>
          <p:cNvPr id="62468" name="Picture 6"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00563" y="620713"/>
            <a:ext cx="4533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10"/>
          <p:cNvSpPr>
            <a:spLocks noChangeArrowheads="1"/>
          </p:cNvSpPr>
          <p:nvPr/>
        </p:nvSpPr>
        <p:spPr bwMode="auto">
          <a:xfrm>
            <a:off x="107950" y="487363"/>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1. Khái niệm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7835" name="Rectangle 2"/>
          <p:cNvSpPr>
            <a:spLocks noChangeArrowheads="1"/>
          </p:cNvSpPr>
          <p:nvPr/>
        </p:nvSpPr>
        <p:spPr bwMode="auto">
          <a:xfrm>
            <a:off x="250825" y="1370013"/>
            <a:ext cx="3814763"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FF"/>
                </a:solidFill>
                <a:latin typeface="Times New Roman" panose="02020603050405020304" pitchFamily="18" charset="0"/>
                <a:cs typeface="Calibri" panose="020F0502020204030204" pitchFamily="34" charset="0"/>
              </a:rPr>
              <a:t>Yêu cầu HS quan sát tranh bức tranh vừa hoàn thành chú thích, trả lời tiếp các câu hỏi sau:</a:t>
            </a:r>
            <a:endParaRPr lang="en-US" altLang="en-US" sz="2400" b="1">
              <a:solidFill>
                <a:srgbClr val="0000FF"/>
              </a:solidFill>
              <a:latin typeface="Times New Roman" panose="02020603050405020304" pitchFamily="18" charset="0"/>
              <a:cs typeface="Calibri" panose="020F0502020204030204" pitchFamily="34" charset="0"/>
            </a:endParaRPr>
          </a:p>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?1. Cho biết nguyên liệu (chất lấy vào), sản phẩm (chất tạo ra), các yếu tố tham gia trong quá trình quang hợp?</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2" name="Rectangle 1"/>
          <p:cNvSpPr>
            <a:spLocks noChangeArrowheads="1"/>
          </p:cNvSpPr>
          <p:nvPr/>
        </p:nvSpPr>
        <p:spPr bwMode="auto">
          <a:xfrm>
            <a:off x="250825" y="5157470"/>
            <a:ext cx="41052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514350" algn="l"/>
              </a:tabLst>
              <a:defRPr>
                <a:solidFill>
                  <a:schemeClr val="tx1"/>
                </a:solidFill>
                <a:latin typeface="Arial" panose="020B0604020202020204" pitchFamily="34" charset="0"/>
              </a:defRPr>
            </a:lvl1pPr>
            <a:lvl2pPr marL="742950" indent="-285750">
              <a:tabLst>
                <a:tab pos="514350" algn="l"/>
              </a:tabLst>
              <a:defRPr>
                <a:solidFill>
                  <a:schemeClr val="tx1"/>
                </a:solidFill>
                <a:latin typeface="Arial" panose="020B0604020202020204" pitchFamily="34" charset="0"/>
              </a:defRPr>
            </a:lvl2pPr>
            <a:lvl3pPr marL="1143000" indent="-228600">
              <a:tabLst>
                <a:tab pos="514350" algn="l"/>
              </a:tabLst>
              <a:defRPr>
                <a:solidFill>
                  <a:schemeClr val="tx1"/>
                </a:solidFill>
                <a:latin typeface="Arial" panose="020B0604020202020204" pitchFamily="34" charset="0"/>
              </a:defRPr>
            </a:lvl3pPr>
            <a:lvl4pPr marL="1600200" indent="-228600">
              <a:tabLst>
                <a:tab pos="514350" algn="l"/>
              </a:tabLst>
              <a:defRPr>
                <a:solidFill>
                  <a:schemeClr val="tx1"/>
                </a:solidFill>
                <a:latin typeface="Arial" panose="020B0604020202020204" pitchFamily="34" charset="0"/>
              </a:defRPr>
            </a:lvl4pPr>
            <a:lvl5pPr marL="2057400" indent="-228600">
              <a:tabLst>
                <a:tab pos="51435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51435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51435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51435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514350" algn="l"/>
              </a:tabLst>
              <a:defRPr>
                <a:solidFill>
                  <a:schemeClr val="tx1"/>
                </a:solidFill>
                <a:latin typeface="Arial" panose="020B0604020202020204" pitchFamily="34" charset="0"/>
              </a:defRPr>
            </a:lvl9pPr>
          </a:lstStyle>
          <a:p>
            <a:pPr algn="just"/>
            <a:r>
              <a:rPr lang="en-US" altLang="en-US" sz="2400">
                <a:solidFill>
                  <a:srgbClr val="0000FF"/>
                </a:solidFill>
                <a:latin typeface="Times New Roman" panose="02020603050405020304" pitchFamily="18" charset="0"/>
                <a:cs typeface="Calibri" panose="020F0502020204030204" pitchFamily="34" charset="0"/>
              </a:rPr>
              <a:t>Nguyên liệu: Carbon dioxide, nước. Sản phẩm tạo thành: oxygen, chất hữu cơ. Các yếu tố tham gia: Ánh sáng, diệp lục.</a:t>
            </a:r>
            <a:endParaRPr lang="en-US" altLang="en-US" sz="2400">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3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pic>
        <p:nvPicPr>
          <p:cNvPr id="37891" name="Picture 6"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59300" y="939800"/>
            <a:ext cx="4533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Rectangle 10"/>
          <p:cNvSpPr>
            <a:spLocks noChangeArrowheads="1"/>
          </p:cNvSpPr>
          <p:nvPr/>
        </p:nvSpPr>
        <p:spPr bwMode="auto">
          <a:xfrm>
            <a:off x="107950" y="487363"/>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1. Khái niệm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7835" name="Rectangle 2"/>
          <p:cNvSpPr>
            <a:spLocks noChangeArrowheads="1"/>
          </p:cNvSpPr>
          <p:nvPr/>
        </p:nvSpPr>
        <p:spPr bwMode="auto">
          <a:xfrm>
            <a:off x="250825" y="1606550"/>
            <a:ext cx="3814763"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FF"/>
                </a:solidFill>
                <a:latin typeface="Times New Roman" panose="02020603050405020304" pitchFamily="18" charset="0"/>
                <a:cs typeface="Calibri" panose="020F0502020204030204" pitchFamily="34" charset="0"/>
              </a:rPr>
              <a:t>Yêu cầu HS quan sát tranh bức tranh vừa hoàn thành chú thích, trả lời tiếp câu hỏi sau:</a:t>
            </a:r>
            <a:endParaRPr lang="en-US" altLang="en-US" sz="2400" b="1">
              <a:solidFill>
                <a:srgbClr val="0000FF"/>
              </a:solidFill>
              <a:latin typeface="Times New Roman" panose="02020603050405020304" pitchFamily="18" charset="0"/>
              <a:cs typeface="Calibri" panose="020F0502020204030204" pitchFamily="34" charset="0"/>
            </a:endParaRPr>
          </a:p>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?2. Viết phương trình quang hợp.</a:t>
            </a:r>
            <a:endParaRPr lang="en-US" altLang="en-US" sz="2400" b="1" i="1">
              <a:solidFill>
                <a:srgbClr val="FF0000"/>
              </a:solidFill>
              <a:latin typeface="Times New Roman" panose="02020603050405020304" pitchFamily="18" charset="0"/>
              <a:cs typeface="Calibri" panose="020F0502020204030204" pitchFamily="34" charset="0"/>
            </a:endParaRPr>
          </a:p>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?3. Từ phương trình tổng quát phát biểu khái niệm quang hợp.</a:t>
            </a:r>
            <a:endParaRPr lang="en-US" altLang="en-US" sz="2400" b="1" i="1">
              <a:solidFill>
                <a:srgbClr val="FF0000"/>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pic>
        <p:nvPicPr>
          <p:cNvPr id="62468" name="Picture 6"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59300" y="939800"/>
            <a:ext cx="4533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10"/>
          <p:cNvSpPr>
            <a:spLocks noChangeArrowheads="1"/>
          </p:cNvSpPr>
          <p:nvPr/>
        </p:nvSpPr>
        <p:spPr bwMode="auto">
          <a:xfrm>
            <a:off x="107950" y="487363"/>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1. Khái niệm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7835" name="Rectangle 2"/>
          <p:cNvSpPr>
            <a:spLocks noChangeArrowheads="1"/>
          </p:cNvSpPr>
          <p:nvPr/>
        </p:nvSpPr>
        <p:spPr bwMode="auto">
          <a:xfrm>
            <a:off x="250825" y="1404938"/>
            <a:ext cx="4033838" cy="514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a:solidFill>
                  <a:srgbClr val="000000"/>
                </a:solidFill>
                <a:latin typeface="Times New Roman" panose="02020603050405020304" pitchFamily="18" charset="0"/>
                <a:cs typeface="Calibri" panose="020F0502020204030204" pitchFamily="34" charset="0"/>
              </a:rPr>
              <a:t>Quang hợp là quá trình lá cây sử dụng nước và khí carbon dioxide nhờ năng lượng ánh sáng đã được diệp lục hấp thu để tổng hợp chất hữu cơ và giải phóng oxygen.</a:t>
            </a:r>
            <a:endParaRPr lang="en-US" altLang="en-US" sz="20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2. Phương trình tổng quát</a:t>
            </a:r>
            <a:endParaRPr lang="en-US" altLang="en-US" sz="2000">
              <a:solidFill>
                <a:srgbClr val="000000"/>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2400">
                <a:solidFill>
                  <a:srgbClr val="000000"/>
                </a:solidFill>
                <a:latin typeface="Times New Roman" panose="02020603050405020304" pitchFamily="18" charset="0"/>
                <a:cs typeface="Calibri" panose="020F0502020204030204" pitchFamily="34" charset="0"/>
              </a:rPr>
              <a:t>Nước + carbon dioxide      →             Glucose + Oxygen</a:t>
            </a:r>
            <a:endParaRPr lang="en-US" altLang="en-US" sz="2400">
              <a:solidFill>
                <a:srgbClr val="000000"/>
              </a:solidFill>
              <a:latin typeface="Times New Roman" panose="02020603050405020304" pitchFamily="18" charset="0"/>
              <a:cs typeface="Calibri" panose="020F0502020204030204" pitchFamily="34" charset="0"/>
            </a:endParaRPr>
          </a:p>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3. Mối quan hệ giữa trao đổi chất và chuyển hóa năng lượng trong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6" name="Picture 49" descr="Writing_in_book"/>
          <p:cNvPicPr>
            <a:picLocks noChangeAspect="1" noChangeArrowheads="1" noCrop="1"/>
          </p:cNvPicPr>
          <p:nvPr/>
        </p:nvPicPr>
        <p:blipFill>
          <a:blip r:embed="rId2"/>
          <a:srcRect/>
          <a:stretch>
            <a:fillRect/>
          </a:stretch>
        </p:blipFill>
        <p:spPr bwMode="auto">
          <a:xfrm rot="911866">
            <a:off x="3741738" y="519113"/>
            <a:ext cx="7778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246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783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7835">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7835">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78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39939"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 name="Rectangle 2"/>
          <p:cNvSpPr>
            <a:spLocks noChangeArrowheads="1"/>
          </p:cNvSpPr>
          <p:nvPr/>
        </p:nvSpPr>
        <p:spPr bwMode="auto">
          <a:xfrm>
            <a:off x="250825" y="968375"/>
            <a:ext cx="3889375"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3. Mối quan hệ giữa trao đổi chất và chuyển hóa năng lượng trong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39941" name="Picture 10" descr="Trao đổi chất và chuyển hóa năng lượng ở ngườ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779838" y="727075"/>
            <a:ext cx="5113337" cy="565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0963"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0964" name="Rectangle 2"/>
          <p:cNvSpPr>
            <a:spLocks noChangeArrowheads="1"/>
          </p:cNvSpPr>
          <p:nvPr/>
        </p:nvSpPr>
        <p:spPr bwMode="auto">
          <a:xfrm>
            <a:off x="250825" y="968375"/>
            <a:ext cx="396081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3. Mối quan hệ giữa trao đổi chất và chuyển hóa năng lượng trong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40965" name="Picture 8"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5988" y="2735263"/>
            <a:ext cx="4418012"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4211638" y="612775"/>
            <a:ext cx="4824412" cy="177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 Những chất nào được trao đổi giữa tế bào lá và môi trường và dạng năng lượng nào được chuyển hóa trong quá trình quang hợp.</a:t>
            </a:r>
            <a:endParaRPr lang="en-US" altLang="en-US" sz="2000">
              <a:solidFill>
                <a:srgbClr val="000000"/>
              </a:solidFill>
              <a:latin typeface="Times New Roman" panose="02020603050405020304" pitchFamily="18" charset="0"/>
              <a:cs typeface="Times New Roman" panose="02020603050405020304" pitchFamily="18" charset="0"/>
            </a:endParaRPr>
          </a:p>
        </p:txBody>
      </p:sp>
      <p:sp>
        <p:nvSpPr>
          <p:cNvPr id="3" name="Rectangle 2"/>
          <p:cNvSpPr>
            <a:spLocks noChangeArrowheads="1"/>
          </p:cNvSpPr>
          <p:nvPr/>
        </p:nvSpPr>
        <p:spPr bwMode="auto">
          <a:xfrm>
            <a:off x="377825" y="2389188"/>
            <a:ext cx="37084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solidFill>
                  <a:srgbClr val="0000FF"/>
                </a:solidFill>
                <a:latin typeface="Times New Roman" panose="02020603050405020304" pitchFamily="18" charset="0"/>
                <a:cs typeface="Calibri" panose="020F0502020204030204" pitchFamily="34" charset="0"/>
              </a:rPr>
              <a:t>- Trong quá trình quang hợp, các chất được trao đổi giữa tế bào lá và môi trường là carbondioxide, nước, oxygen, glucose. Năng lượng được chuyển hóa từ quang năng thành hóa năng.</a:t>
            </a:r>
            <a:endParaRPr lang="en-US" altLang="en-US" sz="2400">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1987"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1988" name="Rectangle 2"/>
          <p:cNvSpPr>
            <a:spLocks noChangeArrowheads="1"/>
          </p:cNvSpPr>
          <p:nvPr/>
        </p:nvSpPr>
        <p:spPr bwMode="auto">
          <a:xfrm>
            <a:off x="250825" y="968375"/>
            <a:ext cx="396081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3. Mối quan hệ giữa trao đổi chất và chuyển hóa năng lượng trong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41989" name="Picture 8"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5988" y="2735263"/>
            <a:ext cx="4418012"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4572000" y="612775"/>
            <a:ext cx="4248150" cy="177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 Tại sao nói “Trong quá trình quang hợp, trao đổi chất và chuyển hóa năng lượng luôn diễn ra đồng thời” </a:t>
            </a:r>
            <a:r>
              <a:rPr lang="en-US" altLang="en-US" sz="2000" b="1" i="1">
                <a:solidFill>
                  <a:srgbClr val="FF0000"/>
                </a:solidFill>
                <a:latin typeface="Times New Roman" panose="02020603050405020304" pitchFamily="18" charset="0"/>
                <a:cs typeface="Calibri" panose="020F0502020204030204" pitchFamily="34" charset="0"/>
              </a:rPr>
              <a:t> </a:t>
            </a:r>
            <a:endParaRPr lang="en-US" altLang="en-US" sz="2000">
              <a:latin typeface="Times New Roman" panose="02020603050405020304" pitchFamily="18" charset="0"/>
              <a:cs typeface="Times New Roman" panose="02020603050405020304" pitchFamily="18" charset="0"/>
            </a:endParaRPr>
          </a:p>
        </p:txBody>
      </p:sp>
      <p:sp>
        <p:nvSpPr>
          <p:cNvPr id="3" name="Rectangle 2"/>
          <p:cNvSpPr>
            <a:spLocks noChangeArrowheads="1"/>
          </p:cNvSpPr>
          <p:nvPr/>
        </p:nvSpPr>
        <p:spPr bwMode="auto">
          <a:xfrm>
            <a:off x="377825" y="2262188"/>
            <a:ext cx="3708400" cy="4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solidFill>
                  <a:srgbClr val="0000FF"/>
                </a:solidFill>
                <a:latin typeface="Times New Roman" panose="02020603050405020304" pitchFamily="18" charset="0"/>
                <a:cs typeface="Calibri" panose="020F0502020204030204" pitchFamily="34" charset="0"/>
              </a:rPr>
              <a:t>- Nước và khí carbon dioxide từ môi trường được chuyển đến lục lạp ở lá cây để tổng hợp thành chất hữu cơ (glucose hoặc tinh bột) và giải phóng khí oxygen. -  - Năng lượng từ ánh sáng mặt trời (quang năng) được chuyển hoá thành năng lượng hoá học (hoá năng) tích luỹ trong các chất hữu cơ.</a:t>
            </a:r>
            <a:endParaRPr lang="en-US" altLang="en-US" sz="2400">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3011"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3012" name="Rectangle 2"/>
          <p:cNvSpPr>
            <a:spLocks noChangeArrowheads="1"/>
          </p:cNvSpPr>
          <p:nvPr/>
        </p:nvSpPr>
        <p:spPr bwMode="auto">
          <a:xfrm>
            <a:off x="250825" y="968375"/>
            <a:ext cx="396081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3. Mối quan hệ giữa trao đổi chất và chuyển hóa năng lượng trong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43013" name="Picture 8" descr="Bài 22. Quang hợp ở thực vật trang 101, 102, 103 Khoa học tự nhiên 7 - Kết  nối tri thức | SGK Khoa học tự nhiên 7 - Kết nối tri thứ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5988" y="2735263"/>
            <a:ext cx="4418012"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4572000" y="612775"/>
            <a:ext cx="4248150" cy="177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 Tại sao khi trời nắng, đứng dưới bóng cây thường có cảm giác dễ chịu hơn khi sử dụng ô để che?</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3" name="Rectangle 2"/>
          <p:cNvSpPr>
            <a:spLocks noChangeArrowheads="1"/>
          </p:cNvSpPr>
          <p:nvPr/>
        </p:nvSpPr>
        <p:spPr bwMode="auto">
          <a:xfrm>
            <a:off x="377825" y="2262188"/>
            <a:ext cx="37084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a:solidFill>
                  <a:srgbClr val="0000FF"/>
                </a:solidFill>
                <a:latin typeface="Times New Roman" panose="02020603050405020304" pitchFamily="18" charset="0"/>
                <a:cs typeface="Calibri" panose="020F0502020204030204" pitchFamily="34" charset="0"/>
              </a:rPr>
              <a:t>Trong quá trình quang hợp, lá cây hấp thụ ánh sáng mặt trời, thải ra khí oxygen. Khi đứng dưới tán cây lúc trời nắng cảm giác dễ chịu hơn vì nhiệt độ dưới tán cây thấp hơn so với nhiệt độ môi trường nơi không có cây, ngoài ra, khí oxygen do cây tạo ra cần thiết cho sự hô hấp.</a:t>
            </a:r>
            <a:endParaRPr lang="en-US" altLang="en-US" sz="2400" b="1">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4035"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pic>
        <p:nvPicPr>
          <p:cNvPr id="44036" name="Picture 2" descr="VAI TRÒ CỦA ÁNH NẮNG MẶT TRỜI VỚI SỰ PHÁT TRIỂN CỦA CÂY TRỒNG - Thuỷ Canh  Nguyễn Gi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1268413"/>
            <a:ext cx="5992813"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0"/>
          <p:cNvSpPr>
            <a:spLocks noChangeArrowheads="1"/>
          </p:cNvSpPr>
          <p:nvPr/>
        </p:nvSpPr>
        <p:spPr bwMode="auto">
          <a:xfrm>
            <a:off x="2843530" y="1138873"/>
            <a:ext cx="4572000" cy="441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000" b="1">
                <a:solidFill>
                  <a:srgbClr val="000000"/>
                </a:solidFill>
                <a:latin typeface="Times New Roman" panose="02020603050405020304" pitchFamily="18" charset="0"/>
                <a:cs typeface="Arial" panose="020B0604020202020204" pitchFamily="34" charset="0"/>
              </a:rPr>
              <a:t>Quá trình quang hợp của thực vật</a:t>
            </a:r>
            <a:endParaRPr lang="en-US" altLang="en-US" sz="2000" b="1">
              <a:solidFill>
                <a:srgbClr val="000000"/>
              </a:solidFill>
              <a:latin typeface="Times New Roman" panose="02020603050405020304" pitchFamily="18"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5059" name="Rectangle 6"/>
          <p:cNvSpPr>
            <a:spLocks noChangeArrowheads="1"/>
          </p:cNvSpPr>
          <p:nvPr/>
        </p:nvSpPr>
        <p:spPr bwMode="auto">
          <a:xfrm>
            <a:off x="152400" y="477838"/>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8" name="Rectangle 2"/>
          <p:cNvSpPr>
            <a:spLocks noChangeArrowheads="1"/>
          </p:cNvSpPr>
          <p:nvPr/>
        </p:nvSpPr>
        <p:spPr bwMode="auto">
          <a:xfrm>
            <a:off x="152400" y="974725"/>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12" name="Group 12"/>
          <p:cNvGrpSpPr/>
          <p:nvPr/>
        </p:nvGrpSpPr>
        <p:grpSpPr bwMode="auto">
          <a:xfrm>
            <a:off x="3492500" y="1508125"/>
            <a:ext cx="4648200" cy="5105400"/>
            <a:chOff x="0" y="336"/>
            <a:chExt cx="3648" cy="3984"/>
          </a:xfrm>
        </p:grpSpPr>
        <p:pic>
          <p:nvPicPr>
            <p:cNvPr id="45067" name="Picture 13" descr="3"/>
            <p:cNvPicPr>
              <a:picLocks noChangeAspect="1" noChangeArrowheads="1"/>
            </p:cNvPicPr>
            <p:nvPr/>
          </p:nvPicPr>
          <p:blipFill>
            <a:blip r:embed="rId1">
              <a:extLst>
                <a:ext uri="{28A0092B-C50C-407E-A947-70E740481C1C}">
                  <a14:useLocalDpi xmlns:a14="http://schemas.microsoft.com/office/drawing/2010/main" val="0"/>
                </a:ext>
              </a:extLst>
            </a:blip>
            <a:srcRect l="11594" t="4791" r="8696" b="7355"/>
            <a:stretch>
              <a:fillRect/>
            </a:stretch>
          </p:blipFill>
          <p:spPr bwMode="auto">
            <a:xfrm>
              <a:off x="0" y="336"/>
              <a:ext cx="3648" cy="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3071" y="2179"/>
              <a:ext cx="305" cy="4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fontAlgn="auto" hangingPunct="1">
                <a:spcBef>
                  <a:spcPts val="0"/>
                </a:spcBef>
                <a:spcAft>
                  <a:spcPts val="0"/>
                </a:spcAft>
                <a:defRPr/>
              </a:pPr>
              <a:r>
                <a:rPr lang="en-US" altLang="en-US" sz="3200" b="1" kern="0" smtClean="0">
                  <a:solidFill>
                    <a:srgbClr val="FF0066"/>
                  </a:solidFill>
                  <a:latin typeface="VNI-Times" pitchFamily="2" charset="0"/>
                </a:rPr>
                <a:t>1</a:t>
              </a:r>
              <a:endParaRPr lang="vi-VN" altLang="en-US" sz="3200" b="1" kern="0" smtClean="0">
                <a:solidFill>
                  <a:srgbClr val="FF0066"/>
                </a:solidFill>
                <a:latin typeface="VNI-Times" pitchFamily="2" charset="0"/>
              </a:endParaRPr>
            </a:p>
          </p:txBody>
        </p:sp>
        <p:sp>
          <p:nvSpPr>
            <p:cNvPr id="15" name="Text Box 15"/>
            <p:cNvSpPr txBox="1">
              <a:spLocks noChangeArrowheads="1"/>
            </p:cNvSpPr>
            <p:nvPr/>
          </p:nvSpPr>
          <p:spPr bwMode="auto">
            <a:xfrm>
              <a:off x="126" y="2640"/>
              <a:ext cx="305" cy="4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fontAlgn="auto" hangingPunct="1">
                <a:spcBef>
                  <a:spcPts val="0"/>
                </a:spcBef>
                <a:spcAft>
                  <a:spcPts val="0"/>
                </a:spcAft>
                <a:defRPr/>
              </a:pPr>
              <a:r>
                <a:rPr lang="en-US" altLang="en-US" sz="3200" b="1" kern="0" smtClean="0">
                  <a:solidFill>
                    <a:srgbClr val="FF0066"/>
                  </a:solidFill>
                  <a:latin typeface="VNI-Times" pitchFamily="2" charset="0"/>
                </a:rPr>
                <a:t>2</a:t>
              </a:r>
              <a:endParaRPr lang="vi-VN" altLang="en-US" sz="3200" b="1" kern="0" smtClean="0">
                <a:solidFill>
                  <a:srgbClr val="FF0066"/>
                </a:solidFill>
                <a:latin typeface="VNI-Times" pitchFamily="2" charset="0"/>
              </a:endParaRPr>
            </a:p>
          </p:txBody>
        </p:sp>
        <p:sp>
          <p:nvSpPr>
            <p:cNvPr id="16" name="Text Box 16"/>
            <p:cNvSpPr txBox="1">
              <a:spLocks noChangeArrowheads="1"/>
            </p:cNvSpPr>
            <p:nvPr/>
          </p:nvSpPr>
          <p:spPr bwMode="auto">
            <a:xfrm>
              <a:off x="577" y="672"/>
              <a:ext cx="264" cy="3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fontAlgn="auto" hangingPunct="1">
                <a:spcBef>
                  <a:spcPts val="0"/>
                </a:spcBef>
                <a:spcAft>
                  <a:spcPts val="0"/>
                </a:spcAft>
                <a:defRPr/>
              </a:pPr>
              <a:r>
                <a:rPr lang="en-US" altLang="en-US" sz="3200" b="1" kern="0" smtClean="0">
                  <a:solidFill>
                    <a:srgbClr val="FF0066"/>
                  </a:solidFill>
                  <a:latin typeface="VNI-Times" pitchFamily="2" charset="0"/>
                </a:rPr>
                <a:t>3</a:t>
              </a:r>
              <a:endParaRPr lang="vi-VN" altLang="en-US" sz="3200" b="1" kern="0" smtClean="0">
                <a:solidFill>
                  <a:srgbClr val="FF0066"/>
                </a:solidFill>
                <a:latin typeface="VNI-Times" pitchFamily="2" charset="0"/>
              </a:endParaRPr>
            </a:p>
          </p:txBody>
        </p:sp>
      </p:grpSp>
      <p:sp>
        <p:nvSpPr>
          <p:cNvPr id="17" name="Rectangle 19"/>
          <p:cNvSpPr>
            <a:spLocks noChangeArrowheads="1"/>
          </p:cNvSpPr>
          <p:nvPr/>
        </p:nvSpPr>
        <p:spPr bwMode="auto">
          <a:xfrm>
            <a:off x="3714750" y="2054225"/>
            <a:ext cx="1065213" cy="460375"/>
          </a:xfrm>
          <a:prstGeom prst="rect">
            <a:avLst/>
          </a:prstGeom>
          <a:solidFill>
            <a:srgbClr val="FFFFFF"/>
          </a:solidFill>
          <a:ln w="19050">
            <a:solidFill>
              <a:srgbClr val="FF6600"/>
            </a:solidFill>
            <a:miter lim="800000"/>
          </a:ln>
          <a:effectLst/>
        </p:spPr>
        <p:txBody>
          <a:bodyPr wrap="none">
            <a:spAutoFit/>
          </a:bodyPr>
          <a:lstStyle/>
          <a:p>
            <a:pPr eaLnBrk="1" fontAlgn="auto" hangingPunct="1">
              <a:spcBef>
                <a:spcPts val="0"/>
              </a:spcBef>
              <a:spcAft>
                <a:spcPts val="0"/>
              </a:spcAft>
              <a:defRPr/>
            </a:pPr>
            <a:r>
              <a:rPr lang="en-US" sz="2400" b="1" kern="0" dirty="0">
                <a:solidFill>
                  <a:srgbClr val="FF0066"/>
                </a:solidFill>
                <a:effectLst>
                  <a:outerShdw blurRad="38100" dist="38100" dir="2700000" algn="tl">
                    <a:srgbClr val="C0C0C0"/>
                  </a:outerShdw>
                </a:effectLst>
                <a:latin typeface=".VnTime" panose="020B7200000000000000" pitchFamily="34" charset="0"/>
              </a:rPr>
              <a:t>G©n l¸</a:t>
            </a:r>
            <a:endParaRPr lang="en-US" sz="2400" b="1" kern="0" dirty="0">
              <a:solidFill>
                <a:srgbClr val="FF0066"/>
              </a:solidFill>
              <a:effectLst>
                <a:outerShdw blurRad="38100" dist="38100" dir="2700000" algn="tl">
                  <a:srgbClr val="C0C0C0"/>
                </a:outerShdw>
              </a:effectLst>
              <a:latin typeface=".VnTime" panose="020B7200000000000000" pitchFamily="34" charset="0"/>
            </a:endParaRPr>
          </a:p>
        </p:txBody>
      </p:sp>
      <p:sp>
        <p:nvSpPr>
          <p:cNvPr id="18" name="Rectangle 17"/>
          <p:cNvSpPr>
            <a:spLocks noChangeArrowheads="1"/>
          </p:cNvSpPr>
          <p:nvPr/>
        </p:nvSpPr>
        <p:spPr bwMode="auto">
          <a:xfrm>
            <a:off x="7467600" y="3968750"/>
            <a:ext cx="1252538" cy="461963"/>
          </a:xfrm>
          <a:prstGeom prst="rect">
            <a:avLst/>
          </a:prstGeom>
          <a:solidFill>
            <a:srgbClr val="FFFFFF"/>
          </a:solidFill>
          <a:ln w="19050">
            <a:solidFill>
              <a:srgbClr val="FF6600"/>
            </a:solidFill>
            <a:miter lim="800000"/>
          </a:ln>
          <a:effectLst/>
        </p:spPr>
        <p:txBody>
          <a:bodyPr wrap="none">
            <a:spAutoFit/>
          </a:bodyPr>
          <a:lstStyle/>
          <a:p>
            <a:pPr eaLnBrk="1" fontAlgn="auto" hangingPunct="1">
              <a:spcBef>
                <a:spcPts val="0"/>
              </a:spcBef>
              <a:spcAft>
                <a:spcPts val="0"/>
              </a:spcAft>
              <a:defRPr/>
            </a:pPr>
            <a:r>
              <a:rPr lang="en-US" sz="2400" b="1" kern="0" dirty="0" err="1">
                <a:solidFill>
                  <a:srgbClr val="FF0066"/>
                </a:solidFill>
                <a:effectLst>
                  <a:outerShdw blurRad="38100" dist="38100" dir="2700000" algn="tl">
                    <a:srgbClr val="C0C0C0"/>
                  </a:outerShdw>
                </a:effectLst>
                <a:latin typeface=".VnTime" panose="020B7200000000000000" pitchFamily="34" charset="0"/>
              </a:rPr>
              <a:t>PhiÕn</a:t>
            </a:r>
            <a:r>
              <a:rPr lang="en-US" sz="2400" b="1" kern="0" dirty="0">
                <a:solidFill>
                  <a:srgbClr val="FF0066"/>
                </a:solidFill>
                <a:effectLst>
                  <a:outerShdw blurRad="38100" dist="38100" dir="2700000" algn="tl">
                    <a:srgbClr val="C0C0C0"/>
                  </a:outerShdw>
                </a:effectLst>
                <a:latin typeface=".VnTime" panose="020B7200000000000000" pitchFamily="34" charset="0"/>
              </a:rPr>
              <a:t> l¸</a:t>
            </a:r>
            <a:endParaRPr lang="en-US" sz="2400" b="1" kern="0" dirty="0">
              <a:solidFill>
                <a:srgbClr val="FF0066"/>
              </a:solidFill>
              <a:effectLst>
                <a:outerShdw blurRad="38100" dist="38100" dir="2700000" algn="tl">
                  <a:srgbClr val="C0C0C0"/>
                </a:outerShdw>
              </a:effectLst>
              <a:latin typeface=".VnTime" panose="020B7200000000000000" pitchFamily="34" charset="0"/>
            </a:endParaRPr>
          </a:p>
        </p:txBody>
      </p:sp>
      <p:sp>
        <p:nvSpPr>
          <p:cNvPr id="19" name="Rectangle 18"/>
          <p:cNvSpPr>
            <a:spLocks noChangeArrowheads="1"/>
          </p:cNvSpPr>
          <p:nvPr/>
        </p:nvSpPr>
        <p:spPr bwMode="auto">
          <a:xfrm>
            <a:off x="2987675" y="4567238"/>
            <a:ext cx="1373188" cy="461962"/>
          </a:xfrm>
          <a:prstGeom prst="rect">
            <a:avLst/>
          </a:prstGeom>
          <a:solidFill>
            <a:srgbClr val="FFFFFF"/>
          </a:solidFill>
          <a:ln w="19050">
            <a:solidFill>
              <a:srgbClr val="FF6600"/>
            </a:solidFill>
            <a:miter lim="800000"/>
          </a:ln>
          <a:effectLst/>
        </p:spPr>
        <p:txBody>
          <a:bodyPr wrap="none">
            <a:spAutoFit/>
          </a:bodyPr>
          <a:lstStyle/>
          <a:p>
            <a:pPr eaLnBrk="1" fontAlgn="auto" hangingPunct="1">
              <a:spcBef>
                <a:spcPts val="0"/>
              </a:spcBef>
              <a:spcAft>
                <a:spcPts val="0"/>
              </a:spcAft>
              <a:defRPr/>
            </a:pPr>
            <a:r>
              <a:rPr lang="en-US" sz="2400" b="1" kern="0" dirty="0" err="1">
                <a:solidFill>
                  <a:srgbClr val="FF0066"/>
                </a:solidFill>
                <a:effectLst>
                  <a:outerShdw blurRad="38100" dist="38100" dir="2700000" algn="tl">
                    <a:srgbClr val="C0C0C0"/>
                  </a:outerShdw>
                </a:effectLst>
                <a:latin typeface=".VnTime" panose="020B7200000000000000" pitchFamily="34" charset="0"/>
              </a:rPr>
              <a:t>Cuèng</a:t>
            </a:r>
            <a:r>
              <a:rPr lang="en-US" sz="2400" b="1" kern="0" dirty="0">
                <a:solidFill>
                  <a:srgbClr val="FF0066"/>
                </a:solidFill>
                <a:effectLst>
                  <a:outerShdw blurRad="38100" dist="38100" dir="2700000" algn="tl">
                    <a:srgbClr val="C0C0C0"/>
                  </a:outerShdw>
                </a:effectLst>
                <a:latin typeface=".VnTime" panose="020B7200000000000000" pitchFamily="34" charset="0"/>
              </a:rPr>
              <a:t> l¸</a:t>
            </a:r>
            <a:endParaRPr lang="en-US" sz="2400" b="1" kern="0" dirty="0">
              <a:solidFill>
                <a:srgbClr val="FF0066"/>
              </a:solidFill>
              <a:effectLst>
                <a:outerShdw blurRad="38100" dist="38100" dir="2700000" algn="tl">
                  <a:srgbClr val="C0C0C0"/>
                </a:outerShdw>
              </a:effectLst>
              <a:latin typeface=".VnTime" panose="020B7200000000000000" pitchFamily="34" charset="0"/>
            </a:endParaRPr>
          </a:p>
        </p:txBody>
      </p:sp>
      <p:sp>
        <p:nvSpPr>
          <p:cNvPr id="20" name="TextBox 19"/>
          <p:cNvSpPr txBox="1">
            <a:spLocks noChangeArrowheads="1"/>
          </p:cNvSpPr>
          <p:nvPr/>
        </p:nvSpPr>
        <p:spPr bwMode="auto">
          <a:xfrm>
            <a:off x="3851275" y="6164263"/>
            <a:ext cx="4289425" cy="430212"/>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Các bộ phận của lá</a:t>
            </a:r>
            <a:endParaRPr lang="en-US" altLang="en-US" sz="2200" b="1" kern="0" dirty="0" smtClean="0">
              <a:solidFill>
                <a:srgbClr val="0000FF"/>
              </a:solidFill>
            </a:endParaRPr>
          </a:p>
        </p:txBody>
      </p:sp>
      <p:pic>
        <p:nvPicPr>
          <p:cNvPr id="21" name="Picture 49" descr="Writing_in_book"/>
          <p:cNvPicPr>
            <a:picLocks noChangeAspect="1" noChangeArrowheads="1" noCrop="1"/>
          </p:cNvPicPr>
          <p:nvPr/>
        </p:nvPicPr>
        <p:blipFill>
          <a:blip r:embed="rId2"/>
          <a:srcRect/>
          <a:stretch>
            <a:fillRect/>
          </a:stretch>
        </p:blipFill>
        <p:spPr bwMode="auto">
          <a:xfrm rot="911866">
            <a:off x="4108450" y="449263"/>
            <a:ext cx="7778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ox(i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circle(in)">
                                      <p:cBhvr>
                                        <p:cTn id="19" dur="20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ox(in)">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ox(in)">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ox(in)">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pic>
        <p:nvPicPr>
          <p:cNvPr id="46083" name="Picture 10" descr="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4025" y="1439863"/>
            <a:ext cx="85407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
          <p:cNvSpPr txBox="1">
            <a:spLocks noChangeArrowheads="1"/>
          </p:cNvSpPr>
          <p:nvPr/>
        </p:nvSpPr>
        <p:spPr bwMode="auto">
          <a:xfrm>
            <a:off x="179388" y="5903913"/>
            <a:ext cx="9144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solidFill>
                  <a:srgbClr val="000000"/>
                </a:solidFill>
                <a:latin typeface="Times New Roman" panose="02020603050405020304" pitchFamily="18" charset="0"/>
                <a:cs typeface="Times New Roman" panose="02020603050405020304" pitchFamily="18" charset="0"/>
              </a:rPr>
              <a:t>  </a:t>
            </a:r>
            <a:r>
              <a:rPr lang="en-US" altLang="en-US" sz="2400" b="1" i="1">
                <a:solidFill>
                  <a:srgbClr val="FF0000"/>
                </a:solidFill>
                <a:latin typeface="Times New Roman" panose="02020603050405020304" pitchFamily="18" charset="0"/>
                <a:cs typeface="Calibri" panose="020F0502020204030204" pitchFamily="34" charset="0"/>
              </a:rPr>
              <a:t>Quan sát hình 19.2 nhận xét hình dạng, kích thước, màu sắc của phiến lá. So sánh diện tích bề mặt của phiến lá với cuống lá. </a:t>
            </a:r>
            <a:endParaRPr lang="vi-VN" altLang="en-US" sz="2400" b="1" i="1">
              <a:solidFill>
                <a:srgbClr val="FF0000"/>
              </a:solidFill>
              <a:latin typeface="Times New Roman" panose="02020603050405020304" pitchFamily="18" charset="0"/>
              <a:cs typeface="Calibri" panose="020F0502020204030204" pitchFamily="34" charset="0"/>
            </a:endParaRPr>
          </a:p>
        </p:txBody>
      </p:sp>
      <p:sp>
        <p:nvSpPr>
          <p:cNvPr id="46085" name="Rectangle 6"/>
          <p:cNvSpPr>
            <a:spLocks noChangeArrowheads="1"/>
          </p:cNvSpPr>
          <p:nvPr/>
        </p:nvSpPr>
        <p:spPr bwMode="auto">
          <a:xfrm>
            <a:off x="152400" y="477838"/>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6086" name="Rectangle 2"/>
          <p:cNvSpPr>
            <a:spLocks noChangeArrowheads="1"/>
          </p:cNvSpPr>
          <p:nvPr/>
        </p:nvSpPr>
        <p:spPr bwMode="auto">
          <a:xfrm>
            <a:off x="152400" y="974725"/>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17" name="TextBox 16"/>
          <p:cNvSpPr txBox="1">
            <a:spLocks noChangeArrowheads="1"/>
          </p:cNvSpPr>
          <p:nvPr/>
        </p:nvSpPr>
        <p:spPr bwMode="auto">
          <a:xfrm>
            <a:off x="2916238" y="4905375"/>
            <a:ext cx="4287837" cy="369888"/>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algn="ctr" eaLnBrk="1" fontAlgn="auto" hangingPunct="1">
              <a:lnSpc>
                <a:spcPct val="100000"/>
              </a:lnSpc>
              <a:spcBef>
                <a:spcPct val="0"/>
              </a:spcBef>
              <a:spcAft>
                <a:spcPts val="0"/>
              </a:spcAft>
              <a:buFontTx/>
              <a:buNone/>
              <a:defRPr/>
            </a:pPr>
            <a:r>
              <a:rPr lang="en-US" altLang="en-US" sz="1800" b="1" kern="0" dirty="0" smtClean="0">
                <a:solidFill>
                  <a:srgbClr val="0000FF"/>
                </a:solidFill>
              </a:rPr>
              <a:t>Lá của một số loại cây</a:t>
            </a:r>
            <a:endParaRPr lang="en-US" altLang="en-US" sz="1800" b="1" kern="0" dirty="0" smtClean="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7107"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7108" name="Rectangle 2"/>
          <p:cNvSpPr>
            <a:spLocks noChangeArrowheads="1"/>
          </p:cNvSpPr>
          <p:nvPr/>
        </p:nvSpPr>
        <p:spPr bwMode="auto">
          <a:xfrm>
            <a:off x="109538" y="1008063"/>
            <a:ext cx="34544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11" name="Group 10"/>
          <p:cNvGrpSpPr/>
          <p:nvPr/>
        </p:nvGrpSpPr>
        <p:grpSpPr bwMode="auto">
          <a:xfrm>
            <a:off x="2268538" y="1930400"/>
            <a:ext cx="6080125" cy="4451350"/>
            <a:chOff x="971600" y="1376363"/>
            <a:chExt cx="5505450" cy="3970130"/>
          </a:xfrm>
        </p:grpSpPr>
        <p:pic>
          <p:nvPicPr>
            <p:cNvPr id="47110" name="Picture 7" descr="Bài 18. Quang hợp ở thực vật trang 90, 91, 92 Khoa học tự nhiên 7 - Cánh  diều | SGK Khoa học tự nhiên 7 - Cánh diều"/>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600" y="1376363"/>
              <a:ext cx="5505450" cy="380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438772" y="4638553"/>
              <a:ext cx="4571105" cy="707940"/>
            </a:xfrm>
            <a:prstGeom prst="rect">
              <a:avLst/>
            </a:prstGeom>
            <a:solidFill>
              <a:schemeClr val="bg1"/>
            </a:solidFill>
          </p:spPr>
          <p:txBody>
            <a:bodyPr>
              <a:spAutoFit/>
            </a:bodyPr>
            <a:lstStyle/>
            <a:p>
              <a:pPr algn="ctr" defTabSz="685800" eaLnBrk="1" fontAlgn="auto" hangingPunct="1">
                <a:spcAft>
                  <a:spcPts val="0"/>
                </a:spcAft>
                <a:defRPr/>
              </a:pPr>
              <a:r>
                <a:rPr lang="en-US" sz="2000" b="1" kern="0" dirty="0">
                  <a:solidFill>
                    <a:srgbClr val="0000FF"/>
                  </a:solidFill>
                  <a:latin typeface="Times New Roman" panose="02020603050405020304" pitchFamily="18" charset="0"/>
                </a:rPr>
                <a:t>Hình 22.3. Sơ đồ mô tả vai trò của lá với chức năng quang hợp</a:t>
              </a:r>
              <a:endParaRPr lang="en-US" sz="2000" b="1" kern="0" dirty="0">
                <a:solidFill>
                  <a:srgbClr val="0000FF"/>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8131"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8132" name="Rectangle 2"/>
          <p:cNvSpPr>
            <a:spLocks noChangeArrowheads="1"/>
          </p:cNvSpPr>
          <p:nvPr/>
        </p:nvSpPr>
        <p:spPr bwMode="auto">
          <a:xfrm>
            <a:off x="109538" y="1008063"/>
            <a:ext cx="3525837"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9" name="Picture 9" descr="Bài 8 - Cấu tạo lá cây 2 - Sinh học 11 - Bùi Đình Đường - THUVIENSINHHOC.CO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211638" y="1033463"/>
            <a:ext cx="4818062"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cấu tạo trong của lá - Sinh học 6 - Nguyễn Văn Đông - Website của trường  THCS An Phúc 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240088"/>
            <a:ext cx="5905500"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49155"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9156" name="Rectangle 2"/>
          <p:cNvSpPr>
            <a:spLocks noChangeArrowheads="1"/>
          </p:cNvSpPr>
          <p:nvPr/>
        </p:nvSpPr>
        <p:spPr bwMode="auto">
          <a:xfrm>
            <a:off x="109855" y="1008380"/>
            <a:ext cx="6533515" cy="48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2" name="Group 1"/>
          <p:cNvGrpSpPr/>
          <p:nvPr/>
        </p:nvGrpSpPr>
        <p:grpSpPr bwMode="auto">
          <a:xfrm>
            <a:off x="468313" y="1930400"/>
            <a:ext cx="8105775" cy="4679950"/>
            <a:chOff x="467544" y="1930401"/>
            <a:chExt cx="8107077" cy="4679479"/>
          </a:xfrm>
        </p:grpSpPr>
        <p:pic>
          <p:nvPicPr>
            <p:cNvPr id="49158" name="Picture 8" descr="Quan sát hình 18.2, cho biết các bộ phận của lá cây và chức năng của các bộ  phận đó trong quá trình quang hợp | baivan.ne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7544" y="1930401"/>
              <a:ext cx="8107077" cy="461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174094" y="6209870"/>
              <a:ext cx="6578069" cy="400010"/>
            </a:xfrm>
            <a:prstGeom prst="rect">
              <a:avLst/>
            </a:prstGeom>
            <a:solidFill>
              <a:schemeClr val="bg1"/>
            </a:solidFill>
          </p:spPr>
          <p:txBody>
            <a:bodyPr>
              <a:spAutoFit/>
            </a:bodyPr>
            <a:lstStyle/>
            <a:p>
              <a:pPr defTabSz="685800" eaLnBrk="1" fontAlgn="auto" hangingPunct="1">
                <a:spcAft>
                  <a:spcPts val="0"/>
                </a:spcAft>
                <a:defRPr/>
              </a:pPr>
              <a:r>
                <a:rPr lang="en-US" sz="2000" b="1" kern="0" dirty="0">
                  <a:solidFill>
                    <a:srgbClr val="0000FF"/>
                  </a:solidFill>
                  <a:latin typeface="Times New Roman" panose="02020603050405020304" pitchFamily="18" charset="0"/>
                </a:rPr>
                <a:t>Hình </a:t>
              </a:r>
              <a:r>
                <a:rPr lang="en-US" sz="2000" b="1" kern="0" dirty="0">
                  <a:solidFill>
                    <a:srgbClr val="0000FF"/>
                  </a:solidFill>
                  <a:latin typeface="Times New Roman" panose="02020603050405020304" pitchFamily="18" charset="0"/>
                </a:rPr>
                <a:t>thái cấu tạo của lá phù hợp chức năng quang hợp</a:t>
              </a:r>
              <a:endParaRPr lang="en-US" sz="2000" b="1" kern="0" dirty="0">
                <a:solidFill>
                  <a:srgbClr val="0000FF"/>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0179"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50180" name="Rectangle 2"/>
          <p:cNvSpPr>
            <a:spLocks noChangeArrowheads="1"/>
          </p:cNvSpPr>
          <p:nvPr/>
        </p:nvSpPr>
        <p:spPr bwMode="auto">
          <a:xfrm>
            <a:off x="109538" y="1008063"/>
            <a:ext cx="3525837"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2" name="Group 1"/>
          <p:cNvGrpSpPr/>
          <p:nvPr/>
        </p:nvGrpSpPr>
        <p:grpSpPr bwMode="auto">
          <a:xfrm>
            <a:off x="3779838" y="1557338"/>
            <a:ext cx="5106987" cy="4954587"/>
            <a:chOff x="3779912" y="1556792"/>
            <a:chExt cx="5106640" cy="4955705"/>
          </a:xfrm>
        </p:grpSpPr>
        <p:pic>
          <p:nvPicPr>
            <p:cNvPr id="50182" name="Picture 7" descr="Diệp lục tập trung ở màng tilacoi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912" y="1556792"/>
              <a:ext cx="5106640" cy="495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4859339" y="6082188"/>
              <a:ext cx="3347810" cy="430309"/>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Cấu tạo của lá cây</a:t>
              </a:r>
              <a:endParaRPr lang="en-US" altLang="en-US" sz="2200" b="1" kern="0" dirty="0" smtClean="0">
                <a:solidFill>
                  <a:srgbClr val="00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1203"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51204" name="Rectangle 2"/>
          <p:cNvSpPr>
            <a:spLocks noChangeArrowheads="1"/>
          </p:cNvSpPr>
          <p:nvPr/>
        </p:nvSpPr>
        <p:spPr bwMode="auto">
          <a:xfrm>
            <a:off x="109538" y="1008063"/>
            <a:ext cx="719931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48133" name="Picture 13" descr="Lý thuyết cấu tạo của lá và chức năng quang hợp ở thực vật sinh 1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00125" y="1536700"/>
            <a:ext cx="714375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2227"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52228" name="Rectangle 2"/>
          <p:cNvSpPr>
            <a:spLocks noChangeArrowheads="1"/>
          </p:cNvSpPr>
          <p:nvPr/>
        </p:nvSpPr>
        <p:spPr bwMode="auto">
          <a:xfrm>
            <a:off x="109538" y="1008063"/>
            <a:ext cx="34544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2" name="Group 1"/>
          <p:cNvGrpSpPr/>
          <p:nvPr/>
        </p:nvGrpSpPr>
        <p:grpSpPr bwMode="auto">
          <a:xfrm>
            <a:off x="2555875" y="620713"/>
            <a:ext cx="6840538" cy="3046412"/>
            <a:chOff x="2555776" y="620713"/>
            <a:chExt cx="6840760" cy="3047154"/>
          </a:xfrm>
        </p:grpSpPr>
        <p:pic>
          <p:nvPicPr>
            <p:cNvPr id="52233" name="Picture 8" descr="Quan sát hình 22.3, cho biết chất nào đi vào và chất nào đi ra qua khí  khổng trong quang hợp. Cho biết khí khổng có ở ... | baivan.ne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05250" y="620713"/>
              <a:ext cx="523875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555776" y="3267720"/>
              <a:ext cx="6840760" cy="400147"/>
            </a:xfrm>
            <a:prstGeom prst="rect">
              <a:avLst/>
            </a:prstGeom>
            <a:solidFill>
              <a:schemeClr val="bg1"/>
            </a:solidFill>
          </p:spPr>
          <p:txBody>
            <a:bodyPr>
              <a:spAutoFit/>
            </a:bodyPr>
            <a:lstStyle/>
            <a:p>
              <a:pPr defTabSz="685800" eaLnBrk="1" fontAlgn="auto" hangingPunct="1">
                <a:spcAft>
                  <a:spcPts val="0"/>
                </a:spcAft>
                <a:defRPr/>
              </a:pPr>
              <a:r>
                <a:rPr lang="en-US" sz="2000" b="1" kern="0" dirty="0">
                  <a:solidFill>
                    <a:srgbClr val="0000FF"/>
                  </a:solidFill>
                  <a:latin typeface="Times New Roman" panose="02020603050405020304" pitchFamily="18" charset="0"/>
                </a:rPr>
                <a:t>Sự trao đổi khí qua khí khổng mở trong quang hợp ở lá cây</a:t>
              </a:r>
              <a:endParaRPr lang="en-US" sz="2000" b="1" kern="0" dirty="0">
                <a:solidFill>
                  <a:srgbClr val="0000FF"/>
                </a:solidFill>
                <a:latin typeface="Times New Roman" panose="02020603050405020304" pitchFamily="18" charset="0"/>
              </a:endParaRPr>
            </a:p>
          </p:txBody>
        </p:sp>
      </p:grpSp>
      <p:grpSp>
        <p:nvGrpSpPr>
          <p:cNvPr id="3" name="Group 2"/>
          <p:cNvGrpSpPr/>
          <p:nvPr/>
        </p:nvGrpSpPr>
        <p:grpSpPr bwMode="auto">
          <a:xfrm>
            <a:off x="3905250" y="3789363"/>
            <a:ext cx="5238750" cy="2954337"/>
            <a:chOff x="3905250" y="3789363"/>
            <a:chExt cx="5238750" cy="2953893"/>
          </a:xfrm>
        </p:grpSpPr>
        <p:pic>
          <p:nvPicPr>
            <p:cNvPr id="52231" name="Picture 6" descr="Quan sát hình 22.3, cho biết chất nào đi vào và chất nào đi ra qua khí  khổng trong quang hợp. Cho biết khí khổng có ở ... | baivan.n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0" y="3789363"/>
              <a:ext cx="523875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995738" y="6343266"/>
              <a:ext cx="4572000" cy="399990"/>
            </a:xfrm>
            <a:prstGeom prst="rect">
              <a:avLst/>
            </a:prstGeom>
            <a:solidFill>
              <a:schemeClr val="bg1"/>
            </a:solidFill>
          </p:spPr>
          <p:txBody>
            <a:bodyPr>
              <a:spAutoFit/>
            </a:bodyPr>
            <a:lstStyle/>
            <a:p>
              <a:pPr defTabSz="685800" eaLnBrk="1" fontAlgn="auto" hangingPunct="1">
                <a:spcAft>
                  <a:spcPts val="0"/>
                </a:spcAft>
                <a:defRPr/>
              </a:pPr>
              <a:r>
                <a:rPr lang="en-US" sz="2000" b="1" kern="0" dirty="0">
                  <a:solidFill>
                    <a:srgbClr val="0000FF"/>
                  </a:solidFill>
                  <a:latin typeface="Times New Roman" panose="02020603050405020304" pitchFamily="18" charset="0"/>
                </a:rPr>
                <a:t>Khí khổng mở (a) và khí khổng đóng (b)</a:t>
              </a:r>
              <a:endParaRPr lang="en-US" sz="2000" b="1" kern="0" dirty="0">
                <a:solidFill>
                  <a:srgbClr val="0000FF"/>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3251" name="Rectangle 10"/>
          <p:cNvSpPr>
            <a:spLocks noChangeArrowheads="1"/>
          </p:cNvSpPr>
          <p:nvPr/>
        </p:nvSpPr>
        <p:spPr bwMode="auto">
          <a:xfrm>
            <a:off x="107950" y="487363"/>
            <a:ext cx="45720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I. Khái quát về quang hợp</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7" name="Rectangle 2"/>
          <p:cNvSpPr>
            <a:spLocks noChangeArrowheads="1"/>
          </p:cNvSpPr>
          <p:nvPr/>
        </p:nvSpPr>
        <p:spPr bwMode="auto">
          <a:xfrm>
            <a:off x="109538" y="1008063"/>
            <a:ext cx="3960812" cy="17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a:p>
            <a:pPr algn="just">
              <a:lnSpc>
                <a:spcPct val="107000"/>
              </a:lnSpc>
              <a:spcBef>
                <a:spcPct val="0"/>
              </a:spcBef>
              <a:spcAft>
                <a:spcPts val="800"/>
              </a:spcAft>
              <a:buFontTx/>
              <a:buNone/>
            </a:pPr>
            <a:r>
              <a:rPr lang="en-US" altLang="en-US" sz="2400">
                <a:solidFill>
                  <a:srgbClr val="000000"/>
                </a:solidFill>
                <a:latin typeface="Times New Roman" panose="02020603050405020304" pitchFamily="18" charset="0"/>
                <a:cs typeface="Calibri" panose="020F0502020204030204" pitchFamily="34" charset="0"/>
              </a:rPr>
              <a:t>Lá là cơ quan chủ yếu thực hiện quá trình quang hợp</a:t>
            </a:r>
            <a:endParaRPr lang="en-US" altLang="en-US" sz="2000">
              <a:solidFill>
                <a:srgbClr val="000000"/>
              </a:solidFill>
              <a:latin typeface="Times New Roman" panose="02020603050405020304" pitchFamily="18" charset="0"/>
              <a:cs typeface="Times New Roman" panose="02020603050405020304" pitchFamily="18" charset="0"/>
            </a:endParaRPr>
          </a:p>
        </p:txBody>
      </p:sp>
      <p:sp>
        <p:nvSpPr>
          <p:cNvPr id="3" name="Rectangle 2"/>
          <p:cNvSpPr>
            <a:spLocks noChangeArrowheads="1"/>
          </p:cNvSpPr>
          <p:nvPr/>
        </p:nvSpPr>
        <p:spPr bwMode="auto">
          <a:xfrm>
            <a:off x="4284663" y="525463"/>
            <a:ext cx="48593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6645275"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6645275"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6645275"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6645275"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6645275"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6645275"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6645275"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6645275"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6645275" algn="l"/>
              </a:tabLst>
              <a:defRPr>
                <a:solidFill>
                  <a:schemeClr val="tx1"/>
                </a:solidFill>
                <a:latin typeface="Calibri" panose="020F0502020204030204" pitchFamily="34" charset="0"/>
              </a:defRPr>
            </a:lvl9pPr>
          </a:lstStyle>
          <a:p>
            <a:pPr algn="ctr">
              <a:lnSpc>
                <a:spcPct val="100000"/>
              </a:lnSpc>
              <a:spcBef>
                <a:spcPts val="400"/>
              </a:spcBef>
              <a:buFontTx/>
              <a:buNone/>
            </a:pPr>
            <a:r>
              <a:rPr lang="en-US" altLang="en-US" sz="1800" b="1">
                <a:solidFill>
                  <a:srgbClr val="FF0000"/>
                </a:solidFill>
                <a:latin typeface="Times New Roman" panose="02020603050405020304" pitchFamily="18" charset="0"/>
                <a:cs typeface="Calibri" panose="020F0502020204030204" pitchFamily="34" charset="0"/>
              </a:rPr>
              <a:t>PHIẾU HỌC TẬP</a:t>
            </a:r>
            <a:endParaRPr lang="en-US" altLang="en-US" sz="1800">
              <a:solidFill>
                <a:srgbClr val="FF0000"/>
              </a:solidFill>
              <a:latin typeface="Times New Roman" panose="02020603050405020304" pitchFamily="18" charset="0"/>
              <a:cs typeface="Times New Roman" panose="02020603050405020304" pitchFamily="18" charset="0"/>
            </a:endParaRPr>
          </a:p>
          <a:p>
            <a:pPr algn="just">
              <a:lnSpc>
                <a:spcPct val="100000"/>
              </a:lnSpc>
              <a:spcBef>
                <a:spcPct val="0"/>
              </a:spcBef>
              <a:buFontTx/>
              <a:buNone/>
            </a:pPr>
            <a:r>
              <a:rPr lang="en-US" altLang="en-US" sz="1800">
                <a:solidFill>
                  <a:srgbClr val="0000FF"/>
                </a:solidFill>
                <a:latin typeface="Times New Roman" panose="02020603050405020304" pitchFamily="18" charset="0"/>
                <a:cs typeface="Calibri" panose="020F0502020204030204" pitchFamily="34" charset="0"/>
              </a:rPr>
              <a:t>Họ và tên: …………………………………….</a:t>
            </a:r>
            <a:endParaRPr lang="en-US" altLang="en-US" sz="1800">
              <a:solidFill>
                <a:srgbClr val="0000FF"/>
              </a:solidFill>
              <a:latin typeface="Times New Roman" panose="02020603050405020304" pitchFamily="18" charset="0"/>
              <a:cs typeface="Times New Roman" panose="02020603050405020304" pitchFamily="18" charset="0"/>
            </a:endParaRPr>
          </a:p>
          <a:p>
            <a:pPr algn="just">
              <a:lnSpc>
                <a:spcPct val="100000"/>
              </a:lnSpc>
              <a:spcBef>
                <a:spcPct val="0"/>
              </a:spcBef>
              <a:buFontTx/>
              <a:buNone/>
            </a:pPr>
            <a:r>
              <a:rPr lang="en-US" altLang="en-US" sz="1800">
                <a:solidFill>
                  <a:srgbClr val="0000FF"/>
                </a:solidFill>
                <a:latin typeface="Times New Roman" panose="02020603050405020304" pitchFamily="18" charset="0"/>
                <a:cs typeface="Calibri" panose="020F0502020204030204" pitchFamily="34" charset="0"/>
              </a:rPr>
              <a:t>Lớp: ……………………………. Nhóm: ……</a:t>
            </a:r>
            <a:endParaRPr lang="en-US" altLang="en-US" sz="1800">
              <a:solidFill>
                <a:srgbClr val="0000FF"/>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en-US" altLang="en-US" sz="1800" b="1">
                <a:solidFill>
                  <a:srgbClr val="0000FF"/>
                </a:solidFill>
                <a:latin typeface="Times New Roman" panose="02020603050405020304" pitchFamily="18" charset="0"/>
                <a:cs typeface="Calibri" panose="020F0502020204030204" pitchFamily="34" charset="0"/>
              </a:rPr>
              <a:t>Câu 1. </a:t>
            </a:r>
            <a:r>
              <a:rPr lang="en-US" altLang="en-US" sz="1800">
                <a:solidFill>
                  <a:srgbClr val="0000FF"/>
                </a:solidFill>
                <a:latin typeface="Times New Roman" panose="02020603050405020304" pitchFamily="18" charset="0"/>
                <a:cs typeface="Calibri" panose="020F0502020204030204" pitchFamily="34" charset="0"/>
              </a:rPr>
              <a:t>Đọc thông tin SGK mục II và quan sát Hình 22.3 rồi hoàn thành nội dung bảng 22.2 sau:</a:t>
            </a:r>
            <a:r>
              <a:rPr lang="en-US" altLang="en-US" sz="1800" b="1">
                <a:solidFill>
                  <a:srgbClr val="0000FF"/>
                </a:solidFill>
                <a:latin typeface="Times New Roman" panose="02020603050405020304" pitchFamily="18" charset="0"/>
                <a:cs typeface="Calibri" panose="020F0502020204030204" pitchFamily="34" charset="0"/>
              </a:rPr>
              <a:t> </a:t>
            </a:r>
            <a:endParaRPr lang="en-US" altLang="en-US" sz="1800" b="1">
              <a:solidFill>
                <a:srgbClr val="0000FF"/>
              </a:solidFill>
              <a:latin typeface="Times New Roman" panose="02020603050405020304" pitchFamily="18" charset="0"/>
              <a:cs typeface="Calibri" panose="020F0502020204030204" pitchFamily="34" charset="0"/>
            </a:endParaRPr>
          </a:p>
          <a:p>
            <a:pPr algn="just">
              <a:lnSpc>
                <a:spcPct val="107000"/>
              </a:lnSpc>
              <a:spcBef>
                <a:spcPct val="0"/>
              </a:spcBef>
              <a:spcAft>
                <a:spcPts val="800"/>
              </a:spcAft>
              <a:buFontTx/>
              <a:buNone/>
            </a:pPr>
            <a:endParaRPr lang="en-US" altLang="en-US" sz="120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nvGraphicFramePr>
        <p:xfrm>
          <a:off x="4572000" y="2162175"/>
          <a:ext cx="4103688" cy="1646238"/>
        </p:xfrm>
        <a:graphic>
          <a:graphicData uri="http://schemas.openxmlformats.org/drawingml/2006/table">
            <a:tbl>
              <a:tblPr/>
              <a:tblGrid>
                <a:gridCol w="1200150"/>
                <a:gridCol w="1506538"/>
                <a:gridCol w="1397000"/>
              </a:tblGrid>
              <a:tr h="548746">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Bộ phân</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Đặc điểm</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Vai trò trong quang hợp</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Phiến lá</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Lục lạp</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Gân lá</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Khí khổng</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en-US" sz="1800" b="0"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 </a:t>
                      </a:r>
                      <a:endParaRPr kumimoji="0" lang="en-US" altLang="en-US" sz="1800" b="0"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Rectangle 7"/>
          <p:cNvSpPr>
            <a:spLocks noChangeArrowheads="1"/>
          </p:cNvSpPr>
          <p:nvPr/>
        </p:nvSpPr>
        <p:spPr bwMode="auto">
          <a:xfrm>
            <a:off x="4284663" y="3871913"/>
            <a:ext cx="4572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1800" b="1">
                <a:solidFill>
                  <a:srgbClr val="0000FF"/>
                </a:solidFill>
                <a:latin typeface="Times New Roman" panose="02020603050405020304" pitchFamily="18" charset="0"/>
                <a:cs typeface="Calibri" panose="020F0502020204030204" pitchFamily="34" charset="0"/>
              </a:rPr>
              <a:t>Câu 2.</a:t>
            </a:r>
            <a:r>
              <a:rPr lang="en-US" altLang="en-US" sz="1800">
                <a:solidFill>
                  <a:srgbClr val="0000FF"/>
                </a:solidFill>
                <a:latin typeface="Times New Roman" panose="02020603050405020304" pitchFamily="18" charset="0"/>
                <a:cs typeface="Calibri" panose="020F0502020204030204" pitchFamily="34" charset="0"/>
              </a:rPr>
              <a:t> Ở các loài cây có lá biến đổi như xương rồng, cành giao, … bộ phận nào trên cây sẽ thực hiện quá trình quang hợp?</a:t>
            </a:r>
            <a:endParaRPr lang="en-US" altLang="en-US" sz="1800">
              <a:solidFill>
                <a:srgbClr val="0000FF"/>
              </a:solidFill>
              <a:latin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nvGraphicFramePr>
        <p:xfrm>
          <a:off x="4537075" y="5003800"/>
          <a:ext cx="4065588" cy="1020763"/>
        </p:xfrm>
        <a:graphic>
          <a:graphicData uri="http://schemas.openxmlformats.org/drawingml/2006/table">
            <a:tbl>
              <a:tblPr firstRow="1" firstCol="1" bandRow="1"/>
              <a:tblGrid>
                <a:gridCol w="4065588"/>
              </a:tblGrid>
              <a:tr h="274235">
                <a:tc>
                  <a:txBody>
                    <a:bodyPr/>
                    <a:lstStyle/>
                    <a:p>
                      <a:pPr algn="just">
                        <a:spcAft>
                          <a:spcPts val="0"/>
                        </a:spcAft>
                      </a:pPr>
                      <a:r>
                        <a:rPr lang="en-US" sz="1800" dirty="0">
                          <a:solidFill>
                            <a:srgbClr val="0000FF"/>
                          </a:solidFill>
                          <a:effectLst/>
                          <a:latin typeface="Times New Roman" panose="02020603050405020304" pitchFamily="18" charset="0"/>
                          <a:ea typeface="Calibri" panose="020F0502020204030204" pitchFamily="34" charset="0"/>
                        </a:rPr>
                        <a:t> </a:t>
                      </a:r>
                      <a:endParaRPr lang="en-US" sz="1800" dirty="0">
                        <a:solidFill>
                          <a:srgbClr val="0000FF"/>
                        </a:solidFill>
                        <a:effectLst/>
                        <a:latin typeface="Times New Roman" panose="02020603050405020304" pitchFamily="18" charset="0"/>
                        <a:ea typeface="Times New Roman" panose="02020603050405020304" pitchFamily="18" charset="0"/>
                      </a:endParaRPr>
                    </a:p>
                  </a:txBody>
                  <a:tcPr marL="68579" marR="68579"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274235">
                <a:tc>
                  <a:txBody>
                    <a:bodyPr/>
                    <a:lstStyle/>
                    <a:p>
                      <a:pPr algn="just">
                        <a:spcAft>
                          <a:spcPts val="0"/>
                        </a:spcAft>
                      </a:pPr>
                      <a:r>
                        <a:rPr lang="en-US" sz="1800" dirty="0">
                          <a:solidFill>
                            <a:srgbClr val="0000FF"/>
                          </a:solidFill>
                          <a:effectLst/>
                          <a:latin typeface="Times New Roman" panose="02020603050405020304" pitchFamily="18" charset="0"/>
                          <a:ea typeface="Calibri" panose="020F0502020204030204" pitchFamily="34" charset="0"/>
                        </a:rPr>
                        <a:t> </a:t>
                      </a:r>
                      <a:endParaRPr lang="en-US" sz="1800" dirty="0">
                        <a:solidFill>
                          <a:srgbClr val="0000FF"/>
                        </a:solidFill>
                        <a:effectLst/>
                        <a:latin typeface="Times New Roman" panose="02020603050405020304" pitchFamily="18" charset="0"/>
                        <a:ea typeface="Times New Roman" panose="02020603050405020304" pitchFamily="18" charset="0"/>
                      </a:endParaRPr>
                    </a:p>
                  </a:txBody>
                  <a:tcPr marL="68579" marR="68579"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274235">
                <a:tc>
                  <a:txBody>
                    <a:bodyPr/>
                    <a:lstStyle/>
                    <a:p>
                      <a:pPr algn="just">
                        <a:spcAft>
                          <a:spcPts val="0"/>
                        </a:spcAft>
                      </a:pPr>
                      <a:r>
                        <a:rPr lang="en-US" sz="1800" dirty="0">
                          <a:solidFill>
                            <a:srgbClr val="0000FF"/>
                          </a:solidFill>
                          <a:effectLst/>
                          <a:latin typeface="Times New Roman" panose="02020603050405020304" pitchFamily="18" charset="0"/>
                          <a:ea typeface="Calibri" panose="020F0502020204030204" pitchFamily="34" charset="0"/>
                        </a:rPr>
                        <a:t> </a:t>
                      </a:r>
                      <a:endParaRPr lang="en-US" sz="1800" dirty="0">
                        <a:solidFill>
                          <a:srgbClr val="0000FF"/>
                        </a:solidFill>
                        <a:effectLst/>
                        <a:latin typeface="Times New Roman" panose="02020603050405020304" pitchFamily="18" charset="0"/>
                        <a:ea typeface="Times New Roman" panose="02020603050405020304" pitchFamily="18" charset="0"/>
                      </a:endParaRPr>
                    </a:p>
                  </a:txBody>
                  <a:tcPr marL="68579" marR="68579"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98058">
                <a:tc>
                  <a:txBody>
                    <a:bodyPr/>
                    <a:lstStyle/>
                    <a:p>
                      <a:pPr algn="just">
                        <a:spcAft>
                          <a:spcPts val="0"/>
                        </a:spcAft>
                      </a:pPr>
                      <a:r>
                        <a:rPr lang="en-US" sz="1300" dirty="0">
                          <a:solidFill>
                            <a:srgbClr val="0000FF"/>
                          </a:solidFill>
                          <a:effectLst/>
                          <a:latin typeface="Times New Roman" panose="02020603050405020304" pitchFamily="18" charset="0"/>
                          <a:ea typeface="Calibri" panose="020F0502020204030204" pitchFamily="34" charset="0"/>
                        </a:rPr>
                        <a:t> </a:t>
                      </a:r>
                      <a:endParaRPr lang="en-US" sz="1200" dirty="0">
                        <a:solidFill>
                          <a:srgbClr val="0000FF"/>
                        </a:solidFill>
                        <a:effectLst/>
                        <a:latin typeface="Times New Roman" panose="02020603050405020304" pitchFamily="18" charset="0"/>
                        <a:ea typeface="Times New Roman" panose="02020603050405020304" pitchFamily="18" charset="0"/>
                      </a:endParaRPr>
                    </a:p>
                  </a:txBody>
                  <a:tcPr marL="68579" marR="68579"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pic>
        <p:nvPicPr>
          <p:cNvPr id="9" name="Picture 49" descr="Writing_in_book"/>
          <p:cNvPicPr>
            <a:picLocks noChangeAspect="1" noChangeArrowheads="1" noCrop="1"/>
          </p:cNvPicPr>
          <p:nvPr/>
        </p:nvPicPr>
        <p:blipFill>
          <a:blip r:embed="rId1"/>
          <a:srcRect/>
          <a:stretch>
            <a:fillRect/>
          </a:stretch>
        </p:blipFill>
        <p:spPr bwMode="auto">
          <a:xfrm rot="911866">
            <a:off x="3222625" y="1339850"/>
            <a:ext cx="777875"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par>
                                <p:cTn id="16" presetID="3" presetClass="exit" presetSubtype="10" fill="hold" nodeType="withEffect">
                                  <p:stCondLst>
                                    <p:cond delay="0"/>
                                  </p:stCondLst>
                                  <p:childTnLst>
                                    <p:animEffect transition="out" filter="blinds(horizontal)">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1203" name="Rectangle 10"/>
          <p:cNvSpPr>
            <a:spLocks noChangeArrowheads="1"/>
          </p:cNvSpPr>
          <p:nvPr/>
        </p:nvSpPr>
        <p:spPr bwMode="auto">
          <a:xfrm>
            <a:off x="269875" y="989013"/>
            <a:ext cx="45720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FF0000"/>
                </a:solidFill>
                <a:latin typeface="Times New Roman" panose="02020603050405020304" pitchFamily="18" charset="0"/>
                <a:cs typeface="Arial" panose="020B0604020202020204" pitchFamily="34" charset="0"/>
              </a:rPr>
              <a:t>Câu 1: </a:t>
            </a:r>
            <a:endParaRPr lang="en-US" altLang="en-US" sz="2400">
              <a:solidFill>
                <a:srgbClr val="FF0000"/>
              </a:solidFill>
              <a:latin typeface="Times New Roman" panose="02020603050405020304" pitchFamily="18" charset="0"/>
              <a:cs typeface="Times New Roman" panose="02020603050405020304" pitchFamily="18" charset="0"/>
            </a:endParaRPr>
          </a:p>
        </p:txBody>
      </p:sp>
      <p:sp>
        <p:nvSpPr>
          <p:cNvPr id="54276" name="Rectangle 2"/>
          <p:cNvSpPr>
            <a:spLocks noChangeArrowheads="1"/>
          </p:cNvSpPr>
          <p:nvPr/>
        </p:nvSpPr>
        <p:spPr bwMode="auto">
          <a:xfrm>
            <a:off x="47625" y="501650"/>
            <a:ext cx="63246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graphicFrame>
        <p:nvGraphicFramePr>
          <p:cNvPr id="3" name="Table 2"/>
          <p:cNvGraphicFramePr>
            <a:graphicFrameLocks noGrp="1"/>
          </p:cNvGraphicFramePr>
          <p:nvPr/>
        </p:nvGraphicFramePr>
        <p:xfrm>
          <a:off x="250825" y="1536700"/>
          <a:ext cx="4968875" cy="5122545"/>
        </p:xfrm>
        <a:graphic>
          <a:graphicData uri="http://schemas.openxmlformats.org/drawingml/2006/table">
            <a:tbl>
              <a:tblPr/>
              <a:tblGrid>
                <a:gridCol w="861382"/>
                <a:gridCol w="1095114"/>
                <a:gridCol w="3012379"/>
              </a:tblGrid>
              <a:tr h="56896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smtClean="0">
                          <a:ln>
                            <a:noFill/>
                          </a:ln>
                          <a:solidFill>
                            <a:srgbClr val="0000FF"/>
                          </a:solidFill>
                          <a:effectLst/>
                          <a:latin typeface="Times New Roman" panose="02020603050405020304" pitchFamily="18" charset="0"/>
                          <a:cs typeface="Calibri" panose="020F0502020204030204" pitchFamily="34" charset="0"/>
                        </a:rPr>
                        <a:t>Bộ phân</a:t>
                      </a:r>
                      <a:endParaRPr kumimoji="0" lang="en-US" altLang="en-US" sz="1800" b="1"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Đặc điểm</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Vai trò trong quang hợp</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0762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Phiến lá</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381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Lục lạp</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381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Gân lá</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38414">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smtClean="0">
                          <a:ln>
                            <a:noFill/>
                          </a:ln>
                          <a:solidFill>
                            <a:srgbClr val="0000FF"/>
                          </a:solidFill>
                          <a:effectLst/>
                          <a:latin typeface="Times New Roman" panose="02020603050405020304" pitchFamily="18" charset="0"/>
                          <a:cs typeface="Calibri" panose="020F0502020204030204" pitchFamily="34" charset="0"/>
                        </a:rPr>
                        <a:t>Khí khổng</a:t>
                      </a:r>
                      <a:endParaRPr kumimoji="0" lang="en-U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dirty="0" smtClean="0">
                        <a:ln>
                          <a:noFill/>
                        </a:ln>
                        <a:solidFill>
                          <a:srgbClr val="0000FF"/>
                        </a:solidFill>
                        <a:effectLst/>
                        <a:latin typeface="Times New Roman" panose="02020603050405020304" pitchFamily="18" charset="0"/>
                        <a:cs typeface="Times New Roman" panose="02020603050405020304" pitchFamily="18" charset="0"/>
                      </a:endParaRPr>
                    </a:p>
                  </a:txBody>
                  <a:tcPr marL="68575" marR="685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13" name="Group 12"/>
          <p:cNvGrpSpPr/>
          <p:nvPr/>
        </p:nvGrpSpPr>
        <p:grpSpPr bwMode="auto">
          <a:xfrm>
            <a:off x="5219700" y="1557338"/>
            <a:ext cx="3811588" cy="4464050"/>
            <a:chOff x="3779912" y="1556792"/>
            <a:chExt cx="5106640" cy="4955705"/>
          </a:xfrm>
        </p:grpSpPr>
        <p:pic>
          <p:nvPicPr>
            <p:cNvPr id="54313" name="Picture 7" descr="Diệp lục tập trung ở màng tilacoi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912" y="1556792"/>
              <a:ext cx="5106640" cy="495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a:spLocks noChangeArrowheads="1"/>
            </p:cNvSpPr>
            <p:nvPr/>
          </p:nvSpPr>
          <p:spPr bwMode="auto">
            <a:xfrm>
              <a:off x="4860367" y="6082486"/>
              <a:ext cx="3347709" cy="430011"/>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Cấu tạo của lá cây</a:t>
              </a:r>
              <a:endParaRPr lang="en-US" altLang="en-US" sz="2200" b="1" kern="0" dirty="0" smtClean="0">
                <a:solidFill>
                  <a:srgbClr val="0000FF"/>
                </a:solidFill>
              </a:endParaRPr>
            </a:p>
          </p:txBody>
        </p:sp>
      </p:grpSp>
      <p:sp>
        <p:nvSpPr>
          <p:cNvPr id="54304" name="Rectangle 1"/>
          <p:cNvSpPr>
            <a:spLocks noChangeArrowheads="1"/>
          </p:cNvSpPr>
          <p:nvPr/>
        </p:nvSpPr>
        <p:spPr bwMode="auto">
          <a:xfrm>
            <a:off x="2833688" y="958850"/>
            <a:ext cx="3233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ts val="400"/>
              </a:spcBef>
            </a:pPr>
            <a:r>
              <a:rPr lang="en-US" altLang="en-US" sz="2000" b="1">
                <a:solidFill>
                  <a:srgbClr val="FF0000"/>
                </a:solidFill>
                <a:latin typeface="Times New Roman" panose="02020603050405020304" pitchFamily="18" charset="0"/>
                <a:cs typeface="Calibri" panose="020F0502020204030204" pitchFamily="34" charset="0"/>
              </a:rPr>
              <a:t>ĐÁP ÁN PHIẾU HỌC TẬP</a:t>
            </a:r>
            <a:endParaRPr lang="en-US" altLang="en-US" sz="200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1116013" y="2035175"/>
            <a:ext cx="103981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a:solidFill>
                  <a:srgbClr val="0000FF"/>
                </a:solidFill>
                <a:latin typeface="Times New Roman" panose="02020603050405020304" pitchFamily="18" charset="0"/>
                <a:cs typeface="Calibri" panose="020F0502020204030204" pitchFamily="34" charset="0"/>
              </a:rPr>
              <a:t>Có dạng bản mỏng, diện tích bề mặt lớn.</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5" name="Rectangle 4"/>
          <p:cNvSpPr>
            <a:spLocks noChangeArrowheads="1"/>
          </p:cNvSpPr>
          <p:nvPr/>
        </p:nvSpPr>
        <p:spPr bwMode="auto">
          <a:xfrm>
            <a:off x="2174875" y="2046288"/>
            <a:ext cx="30448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a:solidFill>
                  <a:srgbClr val="0000FF"/>
                </a:solidFill>
                <a:latin typeface="Times New Roman" panose="02020603050405020304" pitchFamily="18" charset="0"/>
                <a:cs typeface="Calibri" panose="020F0502020204030204" pitchFamily="34" charset="0"/>
              </a:rPr>
              <a:t>Phiến lá dạng bản mỏng thuận lợi cho sự trao đổi khí CO</a:t>
            </a:r>
            <a:r>
              <a:rPr lang="en-US" altLang="en-US" baseline="-25000">
                <a:solidFill>
                  <a:srgbClr val="0000FF"/>
                </a:solidFill>
                <a:latin typeface="Times New Roman" panose="02020603050405020304" pitchFamily="18" charset="0"/>
                <a:cs typeface="Calibri" panose="020F0502020204030204" pitchFamily="34" charset="0"/>
              </a:rPr>
              <a:t>2</a:t>
            </a:r>
            <a:r>
              <a:rPr lang="en-US" altLang="en-US">
                <a:solidFill>
                  <a:srgbClr val="0000FF"/>
                </a:solidFill>
                <a:latin typeface="Times New Roman" panose="02020603050405020304" pitchFamily="18" charset="0"/>
                <a:cs typeface="Calibri" panose="020F0502020204030204" pitchFamily="34" charset="0"/>
              </a:rPr>
              <a:t> và O</a:t>
            </a:r>
            <a:r>
              <a:rPr lang="en-US" altLang="en-US" baseline="-25000">
                <a:solidFill>
                  <a:srgbClr val="0000FF"/>
                </a:solidFill>
                <a:latin typeface="Times New Roman" panose="02020603050405020304" pitchFamily="18" charset="0"/>
                <a:cs typeface="Calibri" panose="020F0502020204030204" pitchFamily="34" charset="0"/>
              </a:rPr>
              <a:t>2</a:t>
            </a:r>
            <a:r>
              <a:rPr lang="en-US" altLang="en-US">
                <a:solidFill>
                  <a:srgbClr val="0000FF"/>
                </a:solidFill>
                <a:latin typeface="Times New Roman" panose="02020603050405020304" pitchFamily="18" charset="0"/>
                <a:cs typeface="Calibri" panose="020F0502020204030204" pitchFamily="34" charset="0"/>
              </a:rPr>
              <a:t>; diện tích bề mặt lớn làm tăng diện tích tiếp xúc và khả năng hấp thụ ánh sáng.</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6" name="Rectangle 5"/>
          <p:cNvSpPr>
            <a:spLocks noChangeArrowheads="1"/>
          </p:cNvSpPr>
          <p:nvPr/>
        </p:nvSpPr>
        <p:spPr bwMode="auto">
          <a:xfrm>
            <a:off x="1077913" y="3789363"/>
            <a:ext cx="1143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a:solidFill>
                  <a:srgbClr val="0000FF"/>
                </a:solidFill>
                <a:latin typeface="Times New Roman" panose="02020603050405020304" pitchFamily="18" charset="0"/>
                <a:cs typeface="Calibri" panose="020F0502020204030204" pitchFamily="34" charset="0"/>
              </a:rPr>
              <a:t>Phân bố nhiều trên phiến lá</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7" name="Rectangle 6"/>
          <p:cNvSpPr>
            <a:spLocks noChangeArrowheads="1"/>
          </p:cNvSpPr>
          <p:nvPr/>
        </p:nvSpPr>
        <p:spPr bwMode="auto">
          <a:xfrm>
            <a:off x="2206625" y="3776663"/>
            <a:ext cx="3013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a:solidFill>
                  <a:srgbClr val="0000FF"/>
                </a:solidFill>
                <a:latin typeface="Times New Roman" panose="02020603050405020304" pitchFamily="18" charset="0"/>
                <a:cs typeface="Calibri" panose="020F0502020204030204" pitchFamily="34" charset="0"/>
              </a:rPr>
              <a:t>Gân lá giúp vận chuyển nguyên liệu và sản phẩm của quang hợp.</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8" name="Rectangle 7"/>
          <p:cNvSpPr>
            <a:spLocks noChangeArrowheads="1"/>
          </p:cNvSpPr>
          <p:nvPr/>
        </p:nvSpPr>
        <p:spPr bwMode="auto">
          <a:xfrm>
            <a:off x="1077913" y="4643438"/>
            <a:ext cx="11350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a:solidFill>
                  <a:srgbClr val="0000FF"/>
                </a:solidFill>
                <a:latin typeface="Times New Roman" panose="02020603050405020304" pitchFamily="18" charset="0"/>
                <a:cs typeface="Calibri" panose="020F0502020204030204" pitchFamily="34" charset="0"/>
              </a:rPr>
              <a:t>Chứa nhiều diệp lục</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9" name="Rectangle 8"/>
          <p:cNvSpPr>
            <a:spLocks noChangeArrowheads="1"/>
          </p:cNvSpPr>
          <p:nvPr/>
        </p:nvSpPr>
        <p:spPr bwMode="auto">
          <a:xfrm>
            <a:off x="2198688" y="4716463"/>
            <a:ext cx="30210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a:solidFill>
                  <a:srgbClr val="0000FF"/>
                </a:solidFill>
                <a:latin typeface="Times New Roman" panose="02020603050405020304" pitchFamily="18" charset="0"/>
                <a:cs typeface="Calibri" panose="020F0502020204030204" pitchFamily="34" charset="0"/>
              </a:rPr>
              <a:t>Diệp lục hấp thụ ánh sáng để quang hợp.</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10" name="Rectangle 9"/>
          <p:cNvSpPr>
            <a:spLocks noChangeArrowheads="1"/>
          </p:cNvSpPr>
          <p:nvPr/>
        </p:nvSpPr>
        <p:spPr bwMode="auto">
          <a:xfrm>
            <a:off x="1103313" y="5514975"/>
            <a:ext cx="11096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a:solidFill>
                  <a:srgbClr val="0000FF"/>
                </a:solidFill>
                <a:latin typeface="Times New Roman" panose="02020603050405020304" pitchFamily="18" charset="0"/>
                <a:cs typeface="Calibri" panose="020F0502020204030204" pitchFamily="34" charset="0"/>
              </a:rPr>
              <a:t>Phân bố nhiều trên lớp biểu bì.</a:t>
            </a:r>
            <a:endParaRPr lang="en-US" altLang="en-US">
              <a:solidFill>
                <a:srgbClr val="0000FF"/>
              </a:solidFill>
              <a:latin typeface="Times New Roman" panose="02020603050405020304" pitchFamily="18" charset="0"/>
              <a:cs typeface="Times New Roman" panose="02020603050405020304" pitchFamily="18" charset="0"/>
            </a:endParaRPr>
          </a:p>
        </p:txBody>
      </p:sp>
      <p:sp>
        <p:nvSpPr>
          <p:cNvPr id="11" name="Rectangle 10"/>
          <p:cNvSpPr>
            <a:spLocks noChangeArrowheads="1"/>
          </p:cNvSpPr>
          <p:nvPr/>
        </p:nvSpPr>
        <p:spPr bwMode="auto">
          <a:xfrm>
            <a:off x="2174875" y="5459413"/>
            <a:ext cx="30448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a:solidFill>
                  <a:srgbClr val="0000FF"/>
                </a:solidFill>
                <a:latin typeface="Times New Roman" panose="02020603050405020304" pitchFamily="18" charset="0"/>
                <a:cs typeface="Calibri" panose="020F0502020204030204" pitchFamily="34" charset="0"/>
              </a:rPr>
              <a:t>Khí khổng là nơi khí CO</a:t>
            </a:r>
            <a:r>
              <a:rPr lang="en-US" altLang="en-US" baseline="-25000">
                <a:solidFill>
                  <a:srgbClr val="0000FF"/>
                </a:solidFill>
                <a:latin typeface="Times New Roman" panose="02020603050405020304" pitchFamily="18" charset="0"/>
                <a:cs typeface="Calibri" panose="020F0502020204030204" pitchFamily="34" charset="0"/>
              </a:rPr>
              <a:t>2</a:t>
            </a:r>
            <a:r>
              <a:rPr lang="en-US" altLang="en-US">
                <a:solidFill>
                  <a:srgbClr val="0000FF"/>
                </a:solidFill>
                <a:latin typeface="Times New Roman" panose="02020603050405020304" pitchFamily="18" charset="0"/>
                <a:cs typeface="Calibri" panose="020F0502020204030204" pitchFamily="34" charset="0"/>
              </a:rPr>
              <a:t> đi từ bên ngoài vào bên trong lá và khí O</a:t>
            </a:r>
            <a:r>
              <a:rPr lang="en-US" altLang="en-US" baseline="-25000">
                <a:solidFill>
                  <a:srgbClr val="0000FF"/>
                </a:solidFill>
                <a:latin typeface="Times New Roman" panose="02020603050405020304" pitchFamily="18" charset="0"/>
                <a:cs typeface="Calibri" panose="020F0502020204030204" pitchFamily="34" charset="0"/>
              </a:rPr>
              <a:t>2</a:t>
            </a:r>
            <a:r>
              <a:rPr lang="en-US" altLang="en-US">
                <a:solidFill>
                  <a:srgbClr val="0000FF"/>
                </a:solidFill>
                <a:latin typeface="Times New Roman" panose="02020603050405020304" pitchFamily="18" charset="0"/>
                <a:cs typeface="Calibri" panose="020F0502020204030204" pitchFamily="34" charset="0"/>
              </a:rPr>
              <a:t> đi từ trong lá ra ngoài môi trường.</a:t>
            </a:r>
            <a:endParaRPr lang="en-US" altLang="en-US">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P spid="4" grpId="0"/>
      <p:bldP spid="5" grpId="0"/>
      <p:bldP spid="6" grpId="0"/>
      <p:bldP spid="7" grpId="0"/>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219075" y="906463"/>
            <a:ext cx="411162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FF0000"/>
                </a:solidFill>
                <a:latin typeface="Times New Roman" panose="02020603050405020304" pitchFamily="18" charset="0"/>
                <a:cs typeface="Calibri" panose="020F0502020204030204" pitchFamily="34" charset="0"/>
              </a:rPr>
              <a:t>Câu 2.</a:t>
            </a:r>
            <a:r>
              <a:rPr lang="en-US" altLang="en-US" sz="2400">
                <a:solidFill>
                  <a:srgbClr val="FF0000"/>
                </a:solidFill>
                <a:latin typeface="Times New Roman" panose="02020603050405020304" pitchFamily="18" charset="0"/>
                <a:cs typeface="Calibri" panose="020F0502020204030204" pitchFamily="34" charset="0"/>
              </a:rPr>
              <a:t> Ở các loài cây có lá biến đổi như xương rồng, cành giao, … bộ phận nào trên cây sẽ thực hiện quá trình quang hợp?</a:t>
            </a:r>
            <a:endParaRPr lang="en-US" altLang="en-US" sz="240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182563" y="2708275"/>
            <a:ext cx="39687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a:solidFill>
                  <a:srgbClr val="0000FF"/>
                </a:solidFill>
                <a:latin typeface="Times New Roman" panose="02020603050405020304" pitchFamily="18" charset="0"/>
                <a:cs typeface="Calibri" panose="020F0502020204030204" pitchFamily="34" charset="0"/>
              </a:rPr>
              <a:t>Ở các loài cây có lá biến đổi như xương rồng, cành giao, … phần thân non màu xanh thực hiện quang hợp. Các phần xanh của cây (thân) có sắc tố diệp lục nên vẫn thực hiện được quang hợp.</a:t>
            </a:r>
            <a:endParaRPr lang="en-US" altLang="en-US" sz="2400" b="1">
              <a:solidFill>
                <a:srgbClr val="0000FF"/>
              </a:solidFill>
              <a:latin typeface="Times New Roman" panose="02020603050405020304" pitchFamily="18" charset="0"/>
              <a:cs typeface="Calibri" panose="020F0502020204030204" pitchFamily="34" charset="0"/>
            </a:endParaRPr>
          </a:p>
        </p:txBody>
      </p:sp>
      <p:pic>
        <p:nvPicPr>
          <p:cNvPr id="289794" name="Picture 2" descr="Cây cành giao với tác dụng của cây cành giao và cách dùng chữa bệnh -  Dolatrees chia sẻ kiến thức về về các loại câ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78350" y="3687763"/>
            <a:ext cx="4522788"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Bí quyết dùng cây xương rồng trong điều trị bệnh xương khớ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5150" y="477838"/>
            <a:ext cx="3443288"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12" name="TextBox 11"/>
          <p:cNvSpPr txBox="1">
            <a:spLocks noChangeArrowheads="1"/>
          </p:cNvSpPr>
          <p:nvPr/>
        </p:nvSpPr>
        <p:spPr bwMode="auto">
          <a:xfrm>
            <a:off x="5127625" y="952500"/>
            <a:ext cx="1873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000" b="1" kern="0" dirty="0" smtClean="0">
                <a:solidFill>
                  <a:srgbClr val="0000FF"/>
                </a:solidFill>
              </a:rPr>
              <a:t>Xương rồng</a:t>
            </a:r>
            <a:endParaRPr lang="en-US" altLang="en-US" sz="2000" b="1" kern="0" dirty="0" smtClean="0">
              <a:solidFill>
                <a:srgbClr val="0000FF"/>
              </a:solidFill>
            </a:endParaRPr>
          </a:p>
        </p:txBody>
      </p:sp>
      <p:sp>
        <p:nvSpPr>
          <p:cNvPr id="13" name="TextBox 12"/>
          <p:cNvSpPr txBox="1">
            <a:spLocks noChangeArrowheads="1"/>
          </p:cNvSpPr>
          <p:nvPr/>
        </p:nvSpPr>
        <p:spPr bwMode="auto">
          <a:xfrm>
            <a:off x="5148263" y="3254375"/>
            <a:ext cx="1433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000" b="1" kern="0" dirty="0" smtClean="0">
                <a:solidFill>
                  <a:srgbClr val="0000FF"/>
                </a:solidFill>
              </a:rPr>
              <a:t>Cành giao</a:t>
            </a:r>
            <a:endParaRPr lang="en-US" altLang="en-US" sz="2000" b="1" kern="0" dirty="0" smtClean="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89794"/>
                                        </p:tgtEl>
                                        <p:attrNameLst>
                                          <p:attrName>style.visibility</p:attrName>
                                        </p:attrNameLst>
                                      </p:cBhvr>
                                      <p:to>
                                        <p:strVal val="visible"/>
                                      </p:to>
                                    </p:set>
                                  </p:childTnLst>
                                </p:cTn>
                              </p:par>
                              <p:par>
                                <p:cTn id="18" presetID="6"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in)">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250825" y="962025"/>
            <a:ext cx="4537075"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latin typeface="Times New Roman" panose="02020603050405020304" pitchFamily="18" charset="0"/>
                <a:cs typeface="Calibri" panose="020F0502020204030204" pitchFamily="34" charset="0"/>
              </a:rPr>
              <a:t>- Phiến lá có dạng bản mỏng, diện tích bề mặt lớn. </a:t>
            </a:r>
            <a:endParaRPr lang="en-US" altLang="en-US" sz="2000">
              <a:latin typeface="Times New Roman" panose="02020603050405020304" pitchFamily="18" charset="0"/>
              <a:cs typeface="Times New Roman" panose="02020603050405020304" pitchFamily="18" charset="0"/>
            </a:endParaRPr>
          </a:p>
          <a:p>
            <a:pPr algn="just">
              <a:lnSpc>
                <a:spcPct val="100000"/>
              </a:lnSpc>
              <a:spcBef>
                <a:spcPct val="0"/>
              </a:spcBef>
              <a:buFontTx/>
              <a:buNone/>
            </a:pPr>
            <a:r>
              <a:rPr lang="en-US" altLang="en-US" sz="2400">
                <a:latin typeface="Times New Roman" panose="02020603050405020304" pitchFamily="18" charset="0"/>
                <a:cs typeface="Calibri" panose="020F0502020204030204" pitchFamily="34" charset="0"/>
              </a:rPr>
              <a:t>- Trên phiến lá có nhiều gân giúp vận chuyển nguyên liệu và sản phẩm quang hợp</a:t>
            </a:r>
            <a:endParaRPr lang="en-US" altLang="en-US" sz="2000">
              <a:latin typeface="Times New Roman" panose="02020603050405020304" pitchFamily="18" charset="0"/>
              <a:cs typeface="Times New Roman" panose="02020603050405020304" pitchFamily="18" charset="0"/>
            </a:endParaRPr>
          </a:p>
          <a:p>
            <a:pPr algn="just">
              <a:lnSpc>
                <a:spcPct val="100000"/>
              </a:lnSpc>
              <a:spcBef>
                <a:spcPct val="0"/>
              </a:spcBef>
              <a:buFontTx/>
              <a:buNone/>
            </a:pPr>
            <a:r>
              <a:rPr lang="en-US" altLang="en-US" sz="2400">
                <a:latin typeface="Times New Roman" panose="02020603050405020304" pitchFamily="18" charset="0"/>
                <a:cs typeface="Calibri" panose="020F0502020204030204" pitchFamily="34" charset="0"/>
              </a:rPr>
              <a:t>- Lớp biểu bì lá có nhiều khí khổng (là nơi carbon dioxide đi từ bên ngoài vào bên trong lá và khí oxygen đi từ trong lá ra ngoài môi trường).</a:t>
            </a:r>
            <a:endParaRPr lang="en-US" altLang="en-US" sz="2000">
              <a:latin typeface="Times New Roman" panose="02020603050405020304" pitchFamily="18" charset="0"/>
              <a:cs typeface="Times New Roman" panose="02020603050405020304" pitchFamily="18" charset="0"/>
            </a:endParaRPr>
          </a:p>
          <a:p>
            <a:pPr algn="just">
              <a:lnSpc>
                <a:spcPct val="100000"/>
              </a:lnSpc>
              <a:spcBef>
                <a:spcPct val="0"/>
              </a:spcBef>
              <a:buFontTx/>
              <a:buNone/>
            </a:pPr>
            <a:r>
              <a:rPr lang="en-US" altLang="en-US" sz="2400">
                <a:latin typeface="Times New Roman" panose="02020603050405020304" pitchFamily="18" charset="0"/>
                <a:cs typeface="Calibri" panose="020F0502020204030204" pitchFamily="34" charset="0"/>
              </a:rPr>
              <a:t>- Lá chứa nhiều lục lạp (bào quan quang hợp) chứa diệp lục có khả năng hấp thụ và chuyển hóa năng lượng sánh sáng. Chất hữu cơ được tổng hợp tại lục lạp.</a:t>
            </a:r>
            <a:endParaRPr lang="en-US" altLang="en-US" sz="2400">
              <a:solidFill>
                <a:srgbClr val="FF0000"/>
              </a:solidFill>
              <a:latin typeface="Times New Roman" panose="02020603050405020304" pitchFamily="18" charset="0"/>
              <a:cs typeface="Times New Roman" panose="02020603050405020304" pitchFamily="18" charset="0"/>
            </a:endParaRPr>
          </a:p>
        </p:txBody>
      </p:sp>
      <p:sp>
        <p:nvSpPr>
          <p:cNvPr id="56324"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grpSp>
        <p:nvGrpSpPr>
          <p:cNvPr id="15" name="Group 14"/>
          <p:cNvGrpSpPr/>
          <p:nvPr/>
        </p:nvGrpSpPr>
        <p:grpSpPr bwMode="auto">
          <a:xfrm>
            <a:off x="4932363" y="1628775"/>
            <a:ext cx="4098925" cy="4824413"/>
            <a:chOff x="3779912" y="1556792"/>
            <a:chExt cx="5106640" cy="4955705"/>
          </a:xfrm>
        </p:grpSpPr>
        <p:pic>
          <p:nvPicPr>
            <p:cNvPr id="56327" name="Picture 7" descr="Diệp lục tập trung ở màng tilacoi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912" y="1556792"/>
              <a:ext cx="5106640" cy="495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4859782" y="6081992"/>
              <a:ext cx="3346412" cy="430505"/>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Cấu tạo của lá cây</a:t>
              </a:r>
              <a:endParaRPr lang="en-US" altLang="en-US" sz="2200" b="1" kern="0" dirty="0" smtClean="0">
                <a:solidFill>
                  <a:srgbClr val="0000FF"/>
                </a:solidFill>
              </a:endParaRPr>
            </a:p>
          </p:txBody>
        </p:sp>
      </p:grpSp>
      <p:pic>
        <p:nvPicPr>
          <p:cNvPr id="8" name="Picture 49" descr="Writing_in_book"/>
          <p:cNvPicPr>
            <a:picLocks noChangeAspect="1" noChangeArrowheads="1" noCrop="1"/>
          </p:cNvPicPr>
          <p:nvPr/>
        </p:nvPicPr>
        <p:blipFill>
          <a:blip r:embed="rId2"/>
          <a:srcRect/>
          <a:stretch>
            <a:fillRect/>
          </a:stretch>
        </p:blipFill>
        <p:spPr bwMode="auto">
          <a:xfrm rot="911866">
            <a:off x="4857750" y="842963"/>
            <a:ext cx="7778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1042988" y="4364038"/>
            <a:ext cx="7345362"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Cách xếp lá trên thân và cành cũng giúp lá thu nhận nhiều ánh sáng. Ở các mấu thân hoặc cành, lá thường xếp so le và mặt lá thường vuông góc với tia sáng mặt trời để thu nhận được nhiều ánh sáng nhất.</a:t>
            </a:r>
            <a:endParaRPr lang="en-US" altLang="en-US" sz="2400" b="1">
              <a:solidFill>
                <a:srgbClr val="0000FF"/>
              </a:solidFill>
              <a:latin typeface="Times New Roman" panose="02020603050405020304" pitchFamily="18" charset="0"/>
              <a:cs typeface="Calibri" panose="020F0502020204030204" pitchFamily="34" charset="0"/>
            </a:endParaRPr>
          </a:p>
        </p:txBody>
      </p:sp>
      <p:sp>
        <p:nvSpPr>
          <p:cNvPr id="57348"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57349" name="Picture 2" descr="Có mấy kiểu xếp lá trên thân, cành? Là những kiểu nào Bài 19 sinh 6 trang 6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1913" y="1169988"/>
            <a:ext cx="6119812"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8371"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pic>
        <p:nvPicPr>
          <p:cNvPr id="7" name="Picture 13" descr="RAU M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19700" y="1268413"/>
            <a:ext cx="371475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539750" y="1376363"/>
            <a:ext cx="38877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Vì sao lá cây có màu xanh? Những cây lá không có màu xanh có quang hợp được không?</a:t>
            </a:r>
            <a:endParaRPr lang="vi-VN" altLang="en-US" sz="2400" b="1" i="1">
              <a:solidFill>
                <a:srgbClr val="FF0000"/>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59395" name="Rectangle 2"/>
          <p:cNvSpPr>
            <a:spLocks noChangeArrowheads="1"/>
          </p:cNvSpPr>
          <p:nvPr/>
        </p:nvSpPr>
        <p:spPr bwMode="auto">
          <a:xfrm>
            <a:off x="0" y="444500"/>
            <a:ext cx="4572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8" name="Rectangle 7"/>
          <p:cNvSpPr>
            <a:spLocks noChangeArrowheads="1"/>
          </p:cNvSpPr>
          <p:nvPr/>
        </p:nvSpPr>
        <p:spPr bwMode="auto">
          <a:xfrm>
            <a:off x="209550" y="1327150"/>
            <a:ext cx="4375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Vì sao lá cây có màu xanh? Những cây lá không có màu xanh có quang hợp được không?</a:t>
            </a:r>
            <a:endParaRPr lang="vi-VN" altLang="en-US" sz="2400" b="1" i="1">
              <a:solidFill>
                <a:srgbClr val="FF0000"/>
              </a:solidFill>
              <a:latin typeface="Times New Roman" panose="02020603050405020304" pitchFamily="18" charset="0"/>
              <a:cs typeface="Calibri" panose="020F0502020204030204" pitchFamily="34" charset="0"/>
            </a:endParaRPr>
          </a:p>
        </p:txBody>
      </p:sp>
      <p:sp>
        <p:nvSpPr>
          <p:cNvPr id="3" name="Rectangle 2"/>
          <p:cNvSpPr>
            <a:spLocks noChangeArrowheads="1"/>
          </p:cNvSpPr>
          <p:nvPr/>
        </p:nvSpPr>
        <p:spPr bwMode="auto">
          <a:xfrm>
            <a:off x="259080" y="2670175"/>
            <a:ext cx="4312920" cy="364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a:solidFill>
                  <a:srgbClr val="0000FF"/>
                </a:solidFill>
                <a:latin typeface="Times New Roman" panose="02020603050405020304" pitchFamily="18" charset="0"/>
                <a:cs typeface="Calibri" panose="020F0502020204030204" pitchFamily="34" charset="0"/>
              </a:rPr>
              <a:t>Ngoài sắc tố màu xanh lục (chlorophyll) chứa trong lục lạp còn có sắc tố cam, đỏ, tím, … Tùy vào tỉ lệ sắc tố chứa trong lá cây mà chúng sẽ màu sắc khác nhau. Do đó, các loại lá đó dù không có màu xanh lục nhưng chúng vẫn chứa diệp lục và có khả năng quang hợp bình thường.</a:t>
            </a:r>
            <a:endParaRPr lang="en-US" altLang="en-US" sz="2400">
              <a:solidFill>
                <a:srgbClr val="0000FF"/>
              </a:solidFill>
              <a:latin typeface="Times New Roman" panose="02020603050405020304" pitchFamily="18" charset="0"/>
              <a:cs typeface="Calibri" panose="020F0502020204030204" pitchFamily="34" charset="0"/>
            </a:endParaRPr>
          </a:p>
        </p:txBody>
      </p:sp>
      <p:grpSp>
        <p:nvGrpSpPr>
          <p:cNvPr id="12" name="Group 11"/>
          <p:cNvGrpSpPr/>
          <p:nvPr/>
        </p:nvGrpSpPr>
        <p:grpSpPr bwMode="auto">
          <a:xfrm>
            <a:off x="5003800" y="536575"/>
            <a:ext cx="4057650" cy="3108325"/>
            <a:chOff x="4724400" y="147675"/>
            <a:chExt cx="4343400" cy="3205125"/>
          </a:xfrm>
        </p:grpSpPr>
        <p:pic>
          <p:nvPicPr>
            <p:cNvPr id="59408" name="Picture 5" descr="039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4400" y="152400"/>
              <a:ext cx="4343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9" name="Text Box 9"/>
            <p:cNvSpPr txBox="1">
              <a:spLocks noChangeArrowheads="1"/>
            </p:cNvSpPr>
            <p:nvPr/>
          </p:nvSpPr>
          <p:spPr bwMode="auto">
            <a:xfrm>
              <a:off x="4739988" y="147675"/>
              <a:ext cx="2230664" cy="476584"/>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b="1">
                  <a:solidFill>
                    <a:srgbClr val="0000FF"/>
                  </a:solidFill>
                  <a:latin typeface="Times New Roman" panose="02020603050405020304" pitchFamily="18" charset="0"/>
                  <a:cs typeface="Arial" panose="020B0604020202020204" pitchFamily="34" charset="0"/>
                </a:rPr>
                <a:t>Cây sồi lá đỏ</a:t>
              </a:r>
              <a:endParaRPr lang="en-US" altLang="en-US" sz="2400" b="1">
                <a:solidFill>
                  <a:srgbClr val="0000FF"/>
                </a:solidFill>
                <a:latin typeface="Times New Roman" panose="02020603050405020304" pitchFamily="18" charset="0"/>
                <a:cs typeface="Arial" panose="020B0604020202020204" pitchFamily="34" charset="0"/>
              </a:endParaRPr>
            </a:p>
          </p:txBody>
        </p:sp>
      </p:grpSp>
      <p:grpSp>
        <p:nvGrpSpPr>
          <p:cNvPr id="15" name="Group 14"/>
          <p:cNvGrpSpPr/>
          <p:nvPr/>
        </p:nvGrpSpPr>
        <p:grpSpPr bwMode="auto">
          <a:xfrm>
            <a:off x="5003800" y="3679825"/>
            <a:ext cx="4192588" cy="3070225"/>
            <a:chOff x="71438" y="3581400"/>
            <a:chExt cx="4500562" cy="3319235"/>
          </a:xfrm>
        </p:grpSpPr>
        <p:pic>
          <p:nvPicPr>
            <p:cNvPr id="59406" name="Picture 7" descr="la phong 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3581400"/>
              <a:ext cx="444658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0"/>
            <p:cNvSpPr txBox="1">
              <a:spLocks noChangeArrowheads="1"/>
            </p:cNvSpPr>
            <p:nvPr/>
          </p:nvSpPr>
          <p:spPr bwMode="auto">
            <a:xfrm>
              <a:off x="1927217" y="6401206"/>
              <a:ext cx="2644783" cy="499429"/>
            </a:xfrm>
            <a:prstGeom prst="rect">
              <a:avLst/>
            </a:prstGeom>
            <a:solidFill>
              <a:sysClr val="window" lastClr="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fontAlgn="auto" hangingPunct="1">
                <a:spcBef>
                  <a:spcPct val="50000"/>
                </a:spcBef>
                <a:spcAft>
                  <a:spcPts val="0"/>
                </a:spcAft>
                <a:defRPr/>
              </a:pPr>
              <a:r>
                <a:rPr lang="en-US" altLang="en-US" sz="2400" b="1" kern="0" dirty="0" smtClean="0">
                  <a:solidFill>
                    <a:srgbClr val="0000FF"/>
                  </a:solidFill>
                  <a:latin typeface="Times New Roman" panose="02020603050405020304" pitchFamily="18" charset="0"/>
                  <a:cs typeface="Arial" panose="020B0604020202020204" pitchFamily="34" charset="0"/>
                </a:rPr>
                <a:t>Cây phong lá đỏ</a:t>
              </a:r>
              <a:endParaRPr lang="en-US" altLang="en-US" sz="2400" b="1" kern="0" dirty="0" smtClean="0">
                <a:solidFill>
                  <a:srgbClr val="0000FF"/>
                </a:solidFill>
                <a:latin typeface="Times New Roman" panose="02020603050405020304" pitchFamily="18" charset="0"/>
                <a:cs typeface="Arial" panose="020B0604020202020204" pitchFamily="34" charset="0"/>
              </a:endParaRPr>
            </a:p>
          </p:txBody>
        </p:sp>
      </p:grpSp>
      <p:grpSp>
        <p:nvGrpSpPr>
          <p:cNvPr id="19" name="Group 18"/>
          <p:cNvGrpSpPr/>
          <p:nvPr/>
        </p:nvGrpSpPr>
        <p:grpSpPr bwMode="auto">
          <a:xfrm>
            <a:off x="5016500" y="527050"/>
            <a:ext cx="4089400" cy="3092450"/>
            <a:chOff x="76200" y="214313"/>
            <a:chExt cx="4495800" cy="3226592"/>
          </a:xfrm>
        </p:grpSpPr>
        <p:pic>
          <p:nvPicPr>
            <p:cNvPr id="59404" name="Picture 6" descr="huyet 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4313"/>
              <a:ext cx="4495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8"/>
            <p:cNvSpPr txBox="1">
              <a:spLocks noChangeArrowheads="1"/>
            </p:cNvSpPr>
            <p:nvPr/>
          </p:nvSpPr>
          <p:spPr bwMode="auto">
            <a:xfrm>
              <a:off x="2168772" y="2958904"/>
              <a:ext cx="2403228" cy="482001"/>
            </a:xfrm>
            <a:prstGeom prst="rect">
              <a:avLst/>
            </a:prstGeom>
            <a:solidFill>
              <a:sysClr val="window" lastClr="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fontAlgn="auto" hangingPunct="1">
                <a:spcBef>
                  <a:spcPct val="50000"/>
                </a:spcBef>
                <a:spcAft>
                  <a:spcPts val="0"/>
                </a:spcAft>
                <a:defRPr/>
              </a:pPr>
              <a:r>
                <a:rPr lang="en-US" altLang="en-US" sz="2400" b="1" kern="0" dirty="0" smtClean="0">
                  <a:solidFill>
                    <a:srgbClr val="0000FF"/>
                  </a:solidFill>
                  <a:latin typeface="Times New Roman" panose="02020603050405020304" pitchFamily="18" charset="0"/>
                  <a:cs typeface="Arial" panose="020B0604020202020204" pitchFamily="34" charset="0"/>
                </a:rPr>
                <a:t>Cây huyết dụ</a:t>
              </a:r>
              <a:endParaRPr lang="en-US" altLang="en-US" sz="2400" b="1" kern="0" dirty="0" smtClean="0">
                <a:solidFill>
                  <a:srgbClr val="0000FF"/>
                </a:solidFill>
                <a:latin typeface="Times New Roman" panose="02020603050405020304" pitchFamily="18" charset="0"/>
                <a:cs typeface="Arial" panose="020B0604020202020204" pitchFamily="34" charset="0"/>
              </a:endParaRPr>
            </a:p>
          </p:txBody>
        </p:sp>
      </p:grpSp>
      <p:grpSp>
        <p:nvGrpSpPr>
          <p:cNvPr id="22" name="Group 21"/>
          <p:cNvGrpSpPr/>
          <p:nvPr/>
        </p:nvGrpSpPr>
        <p:grpSpPr bwMode="auto">
          <a:xfrm>
            <a:off x="5016500" y="3659188"/>
            <a:ext cx="4119563" cy="3132137"/>
            <a:chOff x="4787758" y="3621764"/>
            <a:chExt cx="4268918" cy="3276600"/>
          </a:xfrm>
        </p:grpSpPr>
        <p:pic>
          <p:nvPicPr>
            <p:cNvPr id="59402" name="Picture 11" descr="tia 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758" y="3621764"/>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12"/>
            <p:cNvSpPr txBox="1">
              <a:spLocks noChangeArrowheads="1"/>
            </p:cNvSpPr>
            <p:nvPr/>
          </p:nvSpPr>
          <p:spPr bwMode="auto">
            <a:xfrm>
              <a:off x="7456037" y="6385202"/>
              <a:ext cx="1600639" cy="484930"/>
            </a:xfrm>
            <a:prstGeom prst="rect">
              <a:avLst/>
            </a:prstGeom>
            <a:solidFill>
              <a:sysClr val="window" lastClr="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fontAlgn="auto" hangingPunct="1">
                <a:spcBef>
                  <a:spcPct val="50000"/>
                </a:spcBef>
                <a:spcAft>
                  <a:spcPts val="0"/>
                </a:spcAft>
                <a:defRPr/>
              </a:pPr>
              <a:r>
                <a:rPr lang="en-US" altLang="en-US" sz="2400" b="1" kern="0" dirty="0" smtClean="0">
                  <a:solidFill>
                    <a:srgbClr val="0000FF"/>
                  </a:solidFill>
                  <a:latin typeface="Times New Roman" panose="02020603050405020304" pitchFamily="18" charset="0"/>
                  <a:cs typeface="Arial" panose="020B0604020202020204" pitchFamily="34" charset="0"/>
                </a:rPr>
                <a:t>Lá tía tô</a:t>
              </a:r>
              <a:endParaRPr lang="en-US" altLang="en-US" sz="2400" b="1" kern="0" dirty="0" smtClean="0">
                <a:solidFill>
                  <a:srgbClr val="0000FF"/>
                </a:solidFill>
                <a:latin typeface="Times New Roman" panose="02020603050405020304" pitchFamily="18"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3" presetClass="exit" presetSubtype="10" fill="hold" nodeType="withEffect">
                                  <p:stCondLst>
                                    <p:cond delay="0"/>
                                  </p:stCondLst>
                                  <p:childTnLst>
                                    <p:animEffect transition="out" filter="blinds(horizontal)">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3" presetClass="exit" presetSubtype="10" fill="hold" nodeType="withEffect">
                                  <p:stCondLst>
                                    <p:cond delay="0"/>
                                  </p:stCondLst>
                                  <p:childTnLst>
                                    <p:animEffect transition="out" filter="blinds(horizontal)">
                                      <p:cBhvr>
                                        <p:cTn id="28" dur="500"/>
                                        <p:tgtEl>
                                          <p:spTgt spid="15"/>
                                        </p:tgtEl>
                                      </p:cBhvr>
                                    </p:animEffect>
                                    <p:set>
                                      <p:cBhvr>
                                        <p:cTn id="29" dur="1" fill="hold">
                                          <p:stCondLst>
                                            <p:cond delay="499"/>
                                          </p:stCondLst>
                                        </p:cTn>
                                        <p:tgtEl>
                                          <p:spTgt spid="1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179388" y="1149350"/>
            <a:ext cx="4537075" cy="135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79070" algn="l"/>
                <a:tab pos="539750" algn="l"/>
                <a:tab pos="94742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9070" algn="l"/>
                <a:tab pos="539750" algn="l"/>
                <a:tab pos="94742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9070" algn="l"/>
                <a:tab pos="539750" algn="l"/>
                <a:tab pos="94742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 Vì sao ở đa số các loài thực vật, mặt trên của lá có màu xanh đậm hơn mặt dưới của lá?</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60420"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57349" name="Rectangle 2"/>
          <p:cNvSpPr>
            <a:spLocks noChangeArrowheads="1"/>
          </p:cNvSpPr>
          <p:nvPr/>
        </p:nvSpPr>
        <p:spPr bwMode="auto">
          <a:xfrm>
            <a:off x="189230" y="2653030"/>
            <a:ext cx="4455795" cy="177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179705">
              <a:lnSpc>
                <a:spcPct val="90000"/>
              </a:lnSpc>
              <a:spcBef>
                <a:spcPts val="1000"/>
              </a:spcBef>
              <a:buFont typeface="Arial" panose="020B0604020202020204" pitchFamily="34" charset="0"/>
              <a:buChar char="•"/>
              <a:tabLst>
                <a:tab pos="179070" algn="l"/>
                <a:tab pos="539750" algn="l"/>
                <a:tab pos="94742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9070" algn="l"/>
                <a:tab pos="539750" algn="l"/>
                <a:tab pos="94742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9070" algn="l"/>
                <a:tab pos="539750" algn="l"/>
                <a:tab pos="94742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FF"/>
                </a:solidFill>
                <a:latin typeface="Times New Roman" panose="02020603050405020304" pitchFamily="18" charset="0"/>
                <a:cs typeface="Calibri" panose="020F0502020204030204" pitchFamily="34" charset="0"/>
              </a:rPr>
              <a:t>Vì lục lạp tập trung nhiều ở mặt trên của lá để có thể hấp thụ ánh sáng nhiều hơn, thực hiện quang hợp có hiệu quả.</a:t>
            </a:r>
            <a:endParaRPr lang="en-US" altLang="en-US" sz="2400" b="1">
              <a:solidFill>
                <a:srgbClr val="0000FF"/>
              </a:solidFill>
              <a:latin typeface="Times New Roman" panose="02020603050405020304" pitchFamily="18" charset="0"/>
              <a:cs typeface="Calibri" panose="020F0502020204030204" pitchFamily="34" charset="0"/>
            </a:endParaRPr>
          </a:p>
        </p:txBody>
      </p:sp>
      <p:grpSp>
        <p:nvGrpSpPr>
          <p:cNvPr id="7" name="Group 6"/>
          <p:cNvGrpSpPr/>
          <p:nvPr/>
        </p:nvGrpSpPr>
        <p:grpSpPr bwMode="auto">
          <a:xfrm>
            <a:off x="4716463" y="1628775"/>
            <a:ext cx="4314825" cy="4895850"/>
            <a:chOff x="3779912" y="1556792"/>
            <a:chExt cx="5106640" cy="4955705"/>
          </a:xfrm>
        </p:grpSpPr>
        <p:pic>
          <p:nvPicPr>
            <p:cNvPr id="60423" name="Picture 7" descr="Diệp lục tập trung ở màng tilacoi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912" y="1556792"/>
              <a:ext cx="5106640" cy="495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4860234" y="6081846"/>
              <a:ext cx="3346184" cy="430651"/>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Cấu tạo của lá cây</a:t>
              </a:r>
              <a:endParaRPr lang="en-US" altLang="en-US" sz="2200" b="1" kern="0" dirty="0" smtClean="0">
                <a:solidFill>
                  <a:srgbClr val="00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1116013" y="1349375"/>
            <a:ext cx="251936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i="1">
                <a:solidFill>
                  <a:srgbClr val="FF0000"/>
                </a:solidFill>
                <a:latin typeface="Times New Roman" panose="02020603050405020304" pitchFamily="18" charset="0"/>
                <a:cs typeface="Calibri" panose="020F0502020204030204" pitchFamily="34" charset="0"/>
              </a:rPr>
              <a:t>EM CÓ BIẾT</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61444"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3" name="Rectangle 2"/>
          <p:cNvSpPr>
            <a:spLocks noChangeArrowheads="1"/>
          </p:cNvSpPr>
          <p:nvPr/>
        </p:nvSpPr>
        <p:spPr bwMode="auto">
          <a:xfrm>
            <a:off x="90488" y="1916113"/>
            <a:ext cx="4572000"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Mật độ khí khổng của lá rất lớn, cứ 1</a:t>
            </a:r>
            <a:r>
              <a:rPr lang="en-US" altLang="en-US" sz="24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cm</a:t>
            </a:r>
            <a:r>
              <a:rPr lang="en-US" altLang="en-US" sz="2400" b="1" baseline="30000">
                <a:solidFill>
                  <a:srgbClr val="0000FF"/>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sz="2400" b="1">
                <a:solidFill>
                  <a:srgbClr val="0000FF"/>
                </a:solidFill>
                <a:latin typeface="Times New Roman" panose="02020603050405020304" pitchFamily="18" charset="0"/>
                <a:cs typeface="Calibri" panose="020F0502020204030204" pitchFamily="34" charset="0"/>
              </a:rPr>
              <a:t> diện tích mặt lá có khoảng 30 000 khí khổng. </a:t>
            </a:r>
            <a:endParaRPr lang="en-US" altLang="en-US" sz="2400" b="1">
              <a:solidFill>
                <a:srgbClr val="0000FF"/>
              </a:solidFill>
              <a:latin typeface="Times New Roman" panose="02020603050405020304" pitchFamily="18" charset="0"/>
              <a:cs typeface="Calibri" panose="020F0502020204030204" pitchFamily="34" charset="0"/>
            </a:endParaRPr>
          </a:p>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Số lượng khí khổng ở mặt trên và mặt dưới của lá khác nhau tùy theo loài thực vật. Đa số các loài thực vật có số lượng khí khổng ở mặt trên ít hơn mặt dưới</a:t>
            </a:r>
            <a:endParaRPr lang="en-US" altLang="en-US" sz="2400" b="1">
              <a:solidFill>
                <a:srgbClr val="0000FF"/>
              </a:solidFill>
              <a:latin typeface="Times New Roman" panose="02020603050405020304" pitchFamily="18" charset="0"/>
              <a:cs typeface="Calibri" panose="020F0502020204030204" pitchFamily="34" charset="0"/>
            </a:endParaRPr>
          </a:p>
        </p:txBody>
      </p:sp>
      <p:grpSp>
        <p:nvGrpSpPr>
          <p:cNvPr id="61446" name="Group 6"/>
          <p:cNvGrpSpPr/>
          <p:nvPr/>
        </p:nvGrpSpPr>
        <p:grpSpPr bwMode="auto">
          <a:xfrm>
            <a:off x="4662488" y="1628775"/>
            <a:ext cx="4368800" cy="4968875"/>
            <a:chOff x="3779912" y="1556792"/>
            <a:chExt cx="5106640" cy="4955705"/>
          </a:xfrm>
        </p:grpSpPr>
        <p:pic>
          <p:nvPicPr>
            <p:cNvPr id="61447" name="Picture 7" descr="Diệp lục tập trung ở màng tilacoi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79912" y="1556792"/>
              <a:ext cx="5106640" cy="495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4859877" y="6081841"/>
              <a:ext cx="3347521" cy="430656"/>
            </a:xfrm>
            <a:prstGeom prst="rect">
              <a:avLst/>
            </a:prstGeom>
            <a:solidFill>
              <a:schemeClr val="bg1"/>
            </a:solidFill>
            <a:ln>
              <a:noFill/>
            </a:ln>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Times New Roman" panose="02020603050405020304" pitchFamily="18"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Times New Roman" panose="02020603050405020304" pitchFamily="18"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Times New Roman" panose="02020603050405020304" pitchFamily="18"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Times New Roman" panose="02020603050405020304" pitchFamily="18"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Times New Roman" panose="02020603050405020304" pitchFamily="18" charset="0"/>
                </a:defRPr>
              </a:lvl9pPr>
            </a:lstStyle>
            <a:p>
              <a:pPr eaLnBrk="1" fontAlgn="auto" hangingPunct="1">
                <a:lnSpc>
                  <a:spcPct val="100000"/>
                </a:lnSpc>
                <a:spcBef>
                  <a:spcPct val="0"/>
                </a:spcBef>
                <a:spcAft>
                  <a:spcPts val="0"/>
                </a:spcAft>
                <a:buFontTx/>
                <a:buNone/>
                <a:defRPr/>
              </a:pPr>
              <a:r>
                <a:rPr lang="en-US" altLang="en-US" sz="2200" b="1" kern="0" dirty="0" smtClean="0">
                  <a:solidFill>
                    <a:srgbClr val="0000FF"/>
                  </a:solidFill>
                </a:rPr>
                <a:t>Cấu tạo của lá cây</a:t>
              </a:r>
              <a:endParaRPr lang="en-US" altLang="en-US" sz="2200" b="1" kern="0" dirty="0" smtClean="0">
                <a:solidFill>
                  <a:srgbClr val="00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2" name="Rectangle 1"/>
          <p:cNvSpPr>
            <a:spLocks noChangeArrowheads="1"/>
          </p:cNvSpPr>
          <p:nvPr/>
        </p:nvSpPr>
        <p:spPr bwMode="auto">
          <a:xfrm>
            <a:off x="2916238" y="931863"/>
            <a:ext cx="25193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i="1">
                <a:solidFill>
                  <a:srgbClr val="FF0000"/>
                </a:solidFill>
                <a:latin typeface="Times New Roman" panose="02020603050405020304" pitchFamily="18" charset="0"/>
                <a:cs typeface="Calibri" panose="020F0502020204030204" pitchFamily="34" charset="0"/>
              </a:rPr>
              <a:t>EM CÓ BIẾT</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62468"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60421" name="Rectangle 11"/>
          <p:cNvSpPr>
            <a:spLocks noChangeArrowheads="1"/>
          </p:cNvSpPr>
          <p:nvPr/>
        </p:nvSpPr>
        <p:spPr bwMode="auto">
          <a:xfrm>
            <a:off x="387350" y="1504950"/>
            <a:ext cx="83693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Hầu hết các cây có lá dạng bản dẹt tuy nhiên một số loài cây có lá dạng hình kim như thông, cây tùng, cây trắc bách diệp, …</a:t>
            </a:r>
            <a:endParaRPr lang="en-US" altLang="en-US" sz="2400" b="1">
              <a:solidFill>
                <a:srgbClr val="0000FF"/>
              </a:solidFill>
              <a:latin typeface="Times New Roman" panose="02020603050405020304" pitchFamily="18" charset="0"/>
              <a:cs typeface="Calibri" panose="020F0502020204030204" pitchFamily="34" charset="0"/>
            </a:endParaRPr>
          </a:p>
        </p:txBody>
      </p:sp>
      <p:grpSp>
        <p:nvGrpSpPr>
          <p:cNvPr id="4" name="Group 3"/>
          <p:cNvGrpSpPr/>
          <p:nvPr/>
        </p:nvGrpSpPr>
        <p:grpSpPr bwMode="auto">
          <a:xfrm>
            <a:off x="28575" y="2565400"/>
            <a:ext cx="8899525" cy="4251325"/>
            <a:chOff x="29248" y="2564904"/>
            <a:chExt cx="8898728" cy="4251921"/>
          </a:xfrm>
        </p:grpSpPr>
        <p:pic>
          <p:nvPicPr>
            <p:cNvPr id="62471" name="Picture 9" descr="Cây Thông Caribe - Mang lại không gian xanh, bầu không khí trong lành"/>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248" y="2564905"/>
              <a:ext cx="4542751" cy="425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11" descr="Bán Cây Tùng La Hán Phong Thủy Tán đẹp Giá Tốt Nhất Hiện N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64904"/>
              <a:ext cx="4355976" cy="425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0421"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3491"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3" name="Rectangle 2"/>
          <p:cNvSpPr>
            <a:spLocks noChangeArrowheads="1"/>
          </p:cNvSpPr>
          <p:nvPr/>
        </p:nvSpPr>
        <p:spPr bwMode="auto">
          <a:xfrm>
            <a:off x="974725" y="1216025"/>
            <a:ext cx="7415213"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Nhiều loài thực vật thủy sinh (sen, súng, …) mặt trên của lá lại có số lượng khí khổng nhiều hơn mặt dưới.</a:t>
            </a:r>
            <a:endParaRPr lang="en-US" altLang="en-US" sz="2400" b="1">
              <a:solidFill>
                <a:srgbClr val="0000FF"/>
              </a:solidFill>
              <a:latin typeface="Times New Roman" panose="02020603050405020304" pitchFamily="18" charset="0"/>
              <a:cs typeface="Calibri" panose="020F0502020204030204" pitchFamily="34" charset="0"/>
            </a:endParaRPr>
          </a:p>
        </p:txBody>
      </p:sp>
      <p:sp>
        <p:nvSpPr>
          <p:cNvPr id="63493"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latin typeface="Arial" panose="020B0604020202020204" pitchFamily="34" charset="0"/>
            </a:endParaRPr>
          </a:p>
        </p:txBody>
      </p:sp>
      <p:pic>
        <p:nvPicPr>
          <p:cNvPr id="63494" name="Picture 4" descr="Hoa súng làm thuố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06950" y="2636838"/>
            <a:ext cx="4289425"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413" y="2636838"/>
            <a:ext cx="4681537"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4515"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3" name="Rectangle 2"/>
          <p:cNvSpPr>
            <a:spLocks noChangeArrowheads="1"/>
          </p:cNvSpPr>
          <p:nvPr/>
        </p:nvSpPr>
        <p:spPr bwMode="auto">
          <a:xfrm>
            <a:off x="1008063" y="1322388"/>
            <a:ext cx="74168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FF"/>
                </a:solidFill>
                <a:latin typeface="Times New Roman" panose="02020603050405020304" pitchFamily="18" charset="0"/>
                <a:cs typeface="Calibri" panose="020F0502020204030204" pitchFamily="34" charset="0"/>
              </a:rPr>
              <a:t>Một số loài thực vật khác (ngô, lúa mì, …) có số lượng lỗ khí tương đối đồng đều giữa hai mặt của lá.</a:t>
            </a:r>
            <a:endParaRPr lang="en-US" altLang="en-US" sz="2400" b="1">
              <a:solidFill>
                <a:srgbClr val="0000FF"/>
              </a:solidFill>
              <a:latin typeface="Times New Roman" panose="02020603050405020304" pitchFamily="18" charset="0"/>
              <a:cs typeface="Calibri" panose="020F0502020204030204" pitchFamily="34" charset="0"/>
            </a:endParaRPr>
          </a:p>
        </p:txBody>
      </p:sp>
      <p:sp>
        <p:nvSpPr>
          <p:cNvPr id="64517"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4518"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latin typeface="Arial" panose="020B0604020202020204" pitchFamily="34" charset="0"/>
            </a:endParaRPr>
          </a:p>
        </p:txBody>
      </p:sp>
      <p:pic>
        <p:nvPicPr>
          <p:cNvPr id="64519" name="Picture 4" descr="FAO: Sản lượng thóc gạo và lúa mỳ thế giới sẽ cao kỷ lục năm na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16463" y="3057525"/>
            <a:ext cx="4414837"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6" descr="Cây bắp – cách trồng và chăm sóc có khó khô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3057525"/>
            <a:ext cx="4718051"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5539"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65540"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5541"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3494" name="Rectangle 6"/>
          <p:cNvSpPr>
            <a:spLocks noChangeArrowheads="1"/>
          </p:cNvSpPr>
          <p:nvPr/>
        </p:nvSpPr>
        <p:spPr bwMode="auto">
          <a:xfrm>
            <a:off x="153988" y="1063625"/>
            <a:ext cx="837882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7000"/>
              </a:lnSpc>
              <a:spcBef>
                <a:spcPct val="0"/>
              </a:spcBef>
              <a:spcAft>
                <a:spcPts val="800"/>
              </a:spcAft>
              <a:buFontTx/>
              <a:buNone/>
            </a:pPr>
            <a:r>
              <a:rPr lang="en-US" altLang="en-US" sz="2400" b="1" i="1">
                <a:solidFill>
                  <a:srgbClr val="FF0000"/>
                </a:solidFill>
                <a:latin typeface="Times New Roman" panose="02020603050405020304" pitchFamily="18" charset="0"/>
                <a:cs typeface="Calibri" panose="020F0502020204030204" pitchFamily="34" charset="0"/>
              </a:rPr>
              <a:t>Vì sao trong bể kính nuôi cá người ta thường cho vào các loại cây thủy sinh (ví dụ rong đuôi chó)?</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11" name="Rectangle 10"/>
          <p:cNvSpPr>
            <a:spLocks noChangeArrowheads="1"/>
          </p:cNvSpPr>
          <p:nvPr/>
        </p:nvSpPr>
        <p:spPr bwMode="auto">
          <a:xfrm>
            <a:off x="307975" y="2027238"/>
            <a:ext cx="8512175"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588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588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588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588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588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588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588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588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58800" algn="l"/>
              </a:tabLst>
              <a:defRPr>
                <a:solidFill>
                  <a:schemeClr val="tx1"/>
                </a:solidFill>
                <a:latin typeface="Calibri" panose="020F0502020204030204" pitchFamily="34" charset="0"/>
              </a:defRPr>
            </a:lvl9pPr>
          </a:lstStyle>
          <a:p>
            <a:pPr algn="ctr">
              <a:lnSpc>
                <a:spcPct val="115000"/>
              </a:lnSpc>
              <a:spcBef>
                <a:spcPct val="0"/>
              </a:spcBef>
              <a:spcAft>
                <a:spcPts val="600"/>
              </a:spcAft>
              <a:buClr>
                <a:srgbClr val="000000"/>
              </a:buClr>
              <a:buSzPts val="1100"/>
              <a:buFontTx/>
              <a:buNone/>
            </a:pPr>
            <a:r>
              <a:rPr lang="vi-VN" altLang="en-US" sz="2400" b="1">
                <a:solidFill>
                  <a:srgbClr val="0000FF"/>
                </a:solidFill>
                <a:latin typeface="Times New Roman" panose="02020603050405020304" pitchFamily="18" charset="0"/>
                <a:cs typeface="Calibri" panose="020F0502020204030204" pitchFamily="34" charset="0"/>
              </a:rPr>
              <a:t>Khi rong và cây thuỷ sinh quang hợp sẽ cung cấp thêm khí </a:t>
            </a:r>
            <a:r>
              <a:rPr lang="en-US" altLang="en-US" sz="2400" b="1">
                <a:solidFill>
                  <a:srgbClr val="0000FF"/>
                </a:solidFill>
                <a:latin typeface="Times New Roman" panose="02020603050405020304" pitchFamily="18" charset="0"/>
                <a:cs typeface="Calibri" panose="020F0502020204030204" pitchFamily="34" charset="0"/>
              </a:rPr>
              <a:t>oxygen </a:t>
            </a:r>
            <a:r>
              <a:rPr lang="vi-VN" altLang="en-US" sz="2400" b="1">
                <a:solidFill>
                  <a:srgbClr val="0000FF"/>
                </a:solidFill>
                <a:latin typeface="Times New Roman" panose="02020603050405020304" pitchFamily="18" charset="0"/>
                <a:cs typeface="Calibri" panose="020F0502020204030204" pitchFamily="34" charset="0"/>
              </a:rPr>
              <a:t>cho cá.</a:t>
            </a:r>
            <a:endParaRPr lang="en-US" altLang="en-US" sz="2400" b="1">
              <a:solidFill>
                <a:srgbClr val="0000FF"/>
              </a:solidFill>
              <a:latin typeface="Times New Roman" panose="02020603050405020304" pitchFamily="18" charset="0"/>
              <a:cs typeface="Calibri" panose="020F0502020204030204" pitchFamily="34" charset="0"/>
            </a:endParaRPr>
          </a:p>
        </p:txBody>
      </p:sp>
      <p:grpSp>
        <p:nvGrpSpPr>
          <p:cNvPr id="2" name="Group 1"/>
          <p:cNvGrpSpPr/>
          <p:nvPr/>
        </p:nvGrpSpPr>
        <p:grpSpPr bwMode="auto">
          <a:xfrm>
            <a:off x="0" y="3357563"/>
            <a:ext cx="9144000" cy="3484562"/>
            <a:chOff x="0" y="3356992"/>
            <a:chExt cx="9144000" cy="3485516"/>
          </a:xfrm>
        </p:grpSpPr>
        <p:pic>
          <p:nvPicPr>
            <p:cNvPr id="65545" name="Picture 9" descr="TOP 8 loại cây thủy sinh tốt nhất nên có trong bể cá, hồ cá cảnh"/>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3356992"/>
              <a:ext cx="4510672" cy="348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11" descr="Những kiêng kỵ khi đặt bể cá trong phòng khách gia chủ nên biết - Tinmoi.v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5008" y="3356992"/>
              <a:ext cx="4638992" cy="348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4" grpId="0"/>
      <p:bldP spid="1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6563" name="Rectangle 2"/>
          <p:cNvSpPr>
            <a:spLocks noChangeArrowheads="1"/>
          </p:cNvSpPr>
          <p:nvPr/>
        </p:nvSpPr>
        <p:spPr bwMode="auto">
          <a:xfrm>
            <a:off x="0" y="444500"/>
            <a:ext cx="7773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39750" algn="l"/>
              </a:tabLst>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a:solidFill>
                  <a:srgbClr val="000000"/>
                </a:solidFill>
                <a:latin typeface="Times New Roman" panose="02020603050405020304" pitchFamily="18" charset="0"/>
                <a:cs typeface="Calibri" panose="020F0502020204030204" pitchFamily="34" charset="0"/>
              </a:rPr>
              <a:t>II. Vai trò của lá cây với chức năng quang hợp </a:t>
            </a:r>
            <a:endParaRPr lang="en-US" altLang="en-US" sz="2400" b="1">
              <a:solidFill>
                <a:srgbClr val="000000"/>
              </a:solidFill>
              <a:latin typeface="Times New Roman" panose="02020603050405020304" pitchFamily="18" charset="0"/>
              <a:cs typeface="Calibri" panose="020F0502020204030204" pitchFamily="34" charset="0"/>
            </a:endParaRPr>
          </a:p>
        </p:txBody>
      </p:sp>
      <p:sp>
        <p:nvSpPr>
          <p:cNvPr id="66564"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6565"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4518" name="Rectangle 4"/>
          <p:cNvSpPr>
            <a:spLocks noChangeArrowheads="1"/>
          </p:cNvSpPr>
          <p:nvPr/>
        </p:nvSpPr>
        <p:spPr bwMode="auto">
          <a:xfrm>
            <a:off x="168275" y="889000"/>
            <a:ext cx="88677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Bef>
                <a:spcPct val="0"/>
              </a:spcBef>
              <a:spcAft>
                <a:spcPts val="800"/>
              </a:spcAft>
              <a:buFontTx/>
              <a:buNone/>
            </a:pPr>
            <a:r>
              <a:rPr lang="en-US" altLang="en-US" sz="2400" b="1" i="1">
                <a:solidFill>
                  <a:srgbClr val="FF0000"/>
                </a:solidFill>
                <a:latin typeface="Times New Roman" panose="02020603050405020304" pitchFamily="18" charset="0"/>
                <a:cs typeface="Calibri" panose="020F0502020204030204" pitchFamily="34" charset="0"/>
              </a:rPr>
              <a:t>Vì sao trong nông nghiệp để tăng năng suất, người ta thường dùng đèn để chiếu sáng vào ban đêm ở một số loại cây trồng?</a:t>
            </a:r>
            <a:endParaRPr lang="en-US" altLang="en-US" sz="2400" b="1" i="1">
              <a:solidFill>
                <a:srgbClr val="FF0000"/>
              </a:solidFill>
              <a:latin typeface="Times New Roman" panose="02020603050405020304" pitchFamily="18" charset="0"/>
              <a:cs typeface="Calibri" panose="020F0502020204030204" pitchFamily="34" charset="0"/>
            </a:endParaRPr>
          </a:p>
        </p:txBody>
      </p:sp>
      <p:sp>
        <p:nvSpPr>
          <p:cNvPr id="64519" name="Rectangle 7"/>
          <p:cNvSpPr>
            <a:spLocks noChangeArrowheads="1"/>
          </p:cNvSpPr>
          <p:nvPr/>
        </p:nvSpPr>
        <p:spPr bwMode="auto">
          <a:xfrm>
            <a:off x="138113" y="1771650"/>
            <a:ext cx="8867775"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5461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5461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461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461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461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461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461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461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46100" algn="l"/>
              </a:tabLst>
              <a:defRPr>
                <a:solidFill>
                  <a:schemeClr val="tx1"/>
                </a:solidFill>
                <a:latin typeface="Calibri" panose="020F0502020204030204" pitchFamily="34" charset="0"/>
              </a:defRPr>
            </a:lvl9pPr>
          </a:lstStyle>
          <a:p>
            <a:pPr algn="just">
              <a:lnSpc>
                <a:spcPct val="120000"/>
              </a:lnSpc>
              <a:spcBef>
                <a:spcPct val="0"/>
              </a:spcBef>
              <a:spcAft>
                <a:spcPts val="600"/>
              </a:spcAft>
              <a:buClr>
                <a:srgbClr val="000000"/>
              </a:buClr>
              <a:buSzPts val="1100"/>
              <a:buFontTx/>
              <a:buNone/>
            </a:pPr>
            <a:r>
              <a:rPr lang="vi-VN" altLang="en-US" sz="2400" b="1">
                <a:solidFill>
                  <a:srgbClr val="0000FF"/>
                </a:solidFill>
                <a:latin typeface="Times New Roman" panose="02020603050405020304" pitchFamily="18" charset="0"/>
                <a:cs typeface="Calibri" panose="020F0502020204030204" pitchFamily="34" charset="0"/>
              </a:rPr>
              <a:t>Việc chiếc sáng vào ban đêm làm tăng cường độ quang hợp, giúp cây tổng hợp chất hữu cơ nhiều hơn. Điều này làm tăng năng suất cây tr</a:t>
            </a:r>
            <a:r>
              <a:rPr lang="en-US" altLang="en-US" sz="2400" b="1">
                <a:solidFill>
                  <a:srgbClr val="0000FF"/>
                </a:solidFill>
                <a:latin typeface="Times New Roman" panose="02020603050405020304" pitchFamily="18" charset="0"/>
                <a:cs typeface="Calibri" panose="020F0502020204030204" pitchFamily="34" charset="0"/>
              </a:rPr>
              <a:t>ồ</a:t>
            </a:r>
            <a:r>
              <a:rPr lang="vi-VN" altLang="en-US" sz="2400" b="1">
                <a:solidFill>
                  <a:srgbClr val="0000FF"/>
                </a:solidFill>
                <a:latin typeface="Times New Roman" panose="02020603050405020304" pitchFamily="18" charset="0"/>
                <a:cs typeface="Calibri" panose="020F0502020204030204" pitchFamily="34" charset="0"/>
              </a:rPr>
              <a:t>ng.</a:t>
            </a:r>
            <a:endParaRPr lang="en-US" altLang="en-US" sz="2400" b="1">
              <a:solidFill>
                <a:srgbClr val="0000FF"/>
              </a:solidFill>
              <a:latin typeface="Times New Roman" panose="02020603050405020304" pitchFamily="18" charset="0"/>
              <a:cs typeface="Calibri" panose="020F0502020204030204" pitchFamily="34" charset="0"/>
            </a:endParaRPr>
          </a:p>
        </p:txBody>
      </p:sp>
      <p:grpSp>
        <p:nvGrpSpPr>
          <p:cNvPr id="2" name="Group 1"/>
          <p:cNvGrpSpPr/>
          <p:nvPr/>
        </p:nvGrpSpPr>
        <p:grpSpPr bwMode="auto">
          <a:xfrm>
            <a:off x="0" y="3500438"/>
            <a:ext cx="9131300" cy="3357562"/>
            <a:chOff x="0" y="3501008"/>
            <a:chExt cx="9131605" cy="3356992"/>
          </a:xfrm>
        </p:grpSpPr>
        <p:pic>
          <p:nvPicPr>
            <p:cNvPr id="66569" name="Picture 11" descr="5 YẾU TỐ QUAN TRỌNG KHI SỬ DỤNG ĐÈN LED NÔNG NGHIỆP BẠN CẦN BIẾ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72000" y="3501008"/>
              <a:ext cx="4559605" cy="334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0" name="Picture 13" descr="Một số ứng dụng của đèn Led trong nông nghiệp hiện nay - Việt 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1008"/>
              <a:ext cx="4572000" cy="335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p:bldP spid="64519"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7587"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7588"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7" name="Rectangle 6"/>
          <p:cNvSpPr>
            <a:spLocks noChangeArrowheads="1"/>
          </p:cNvSpPr>
          <p:nvPr/>
        </p:nvSpPr>
        <p:spPr bwMode="auto">
          <a:xfrm>
            <a:off x="307975" y="1341438"/>
            <a:ext cx="85852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9705">
              <a:lnSpc>
                <a:spcPct val="90000"/>
              </a:lnSpc>
              <a:spcBef>
                <a:spcPts val="1000"/>
              </a:spcBef>
              <a:buFont typeface="Arial" panose="020B0604020202020204" pitchFamily="34" charset="0"/>
              <a:buChar char="•"/>
              <a:tabLst>
                <a:tab pos="179070" algn="l"/>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9070" algn="l"/>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9070" algn="l"/>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9070" algn="l"/>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9070" algn="l"/>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Câu 1</a:t>
            </a:r>
            <a:r>
              <a:rPr lang="en-US" altLang="en-US" sz="2400">
                <a:latin typeface="Times New Roman" panose="02020603050405020304" pitchFamily="18" charset="0"/>
                <a:cs typeface="Arial" panose="020B0604020202020204" pitchFamily="34" charset="0"/>
              </a:rPr>
              <a:t>: Trong quá trình quang hợp, nước được lấy từ đâu?</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A.</a:t>
            </a:r>
            <a:r>
              <a:rPr lang="en-US" altLang="en-US" sz="2400">
                <a:latin typeface="Times New Roman" panose="02020603050405020304" pitchFamily="18" charset="0"/>
                <a:cs typeface="Arial" panose="020B0604020202020204" pitchFamily="34" charset="0"/>
              </a:rPr>
              <a:t> Nước được lá lấy từ đất lên.</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B.</a:t>
            </a:r>
            <a:r>
              <a:rPr lang="en-US" altLang="en-US" sz="2400">
                <a:latin typeface="Times New Roman" panose="02020603050405020304" pitchFamily="18" charset="0"/>
                <a:cs typeface="Arial" panose="020B0604020202020204" pitchFamily="34" charset="0"/>
              </a:rPr>
              <a:t> Nước được rễ hút từ đất lên thân và đến lá.</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C.</a:t>
            </a:r>
            <a:r>
              <a:rPr lang="en-US" altLang="en-US" sz="2400">
                <a:latin typeface="Times New Roman" panose="02020603050405020304" pitchFamily="18" charset="0"/>
                <a:cs typeface="Arial" panose="020B0604020202020204" pitchFamily="34" charset="0"/>
              </a:rPr>
              <a:t> Nước được tổng hợp từ quá trình quang hợp.</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D.</a:t>
            </a:r>
            <a:r>
              <a:rPr lang="en-US" altLang="en-US" sz="2400">
                <a:latin typeface="Times New Roman" panose="02020603050405020304" pitchFamily="18" charset="0"/>
                <a:cs typeface="Arial" panose="020B0604020202020204" pitchFamily="34" charset="0"/>
              </a:rPr>
              <a:t> Nước từ không khí hấp thụ vào lá qua các lỗ khí.</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Câu 2</a:t>
            </a:r>
            <a:r>
              <a:rPr lang="en-US" altLang="en-US" sz="2400">
                <a:latin typeface="Times New Roman" panose="02020603050405020304" pitchFamily="18" charset="0"/>
                <a:cs typeface="Arial" panose="020B0604020202020204" pitchFamily="34" charset="0"/>
              </a:rPr>
              <a:t>: Sản phẩm của quang hợp là</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A.</a:t>
            </a:r>
            <a:r>
              <a:rPr lang="en-US" altLang="en-US" sz="2400">
                <a:latin typeface="Times New Roman" panose="02020603050405020304" pitchFamily="18" charset="0"/>
                <a:cs typeface="Arial" panose="020B0604020202020204" pitchFamily="34" charset="0"/>
              </a:rPr>
              <a:t> nước, carbondioxide.</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B.</a:t>
            </a:r>
            <a:r>
              <a:rPr lang="en-US" altLang="en-US" sz="2400">
                <a:latin typeface="Times New Roman" panose="02020603050405020304" pitchFamily="18" charset="0"/>
                <a:cs typeface="Arial" panose="020B0604020202020204" pitchFamily="34" charset="0"/>
              </a:rPr>
              <a:t> ánh sáng, diệp lục.</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C.</a:t>
            </a:r>
            <a:r>
              <a:rPr lang="en-US" altLang="en-US" sz="2400">
                <a:latin typeface="Times New Roman" panose="02020603050405020304" pitchFamily="18" charset="0"/>
                <a:cs typeface="Arial" panose="020B0604020202020204" pitchFamily="34" charset="0"/>
              </a:rPr>
              <a:t> oxygen, glucose.</a:t>
            </a:r>
            <a:endParaRPr lang="en-US" altLang="en-US" sz="2400">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latin typeface="Times New Roman" panose="02020603050405020304" pitchFamily="18" charset="0"/>
                <a:cs typeface="Arial" panose="020B0604020202020204" pitchFamily="34" charset="0"/>
              </a:rPr>
              <a:t>D.</a:t>
            </a:r>
            <a:r>
              <a:rPr lang="en-US" altLang="en-US" sz="2400">
                <a:latin typeface="Times New Roman" panose="02020603050405020304" pitchFamily="18" charset="0"/>
                <a:cs typeface="Arial" panose="020B0604020202020204" pitchFamily="34" charset="0"/>
              </a:rPr>
              <a:t> glucose, nước.</a:t>
            </a:r>
            <a:endParaRPr lang="en-US" altLang="en-US" sz="2400">
              <a:latin typeface="Times New Roman" panose="02020603050405020304" pitchFamily="18" charset="0"/>
              <a:cs typeface="Times New Roman" panose="02020603050405020304" pitchFamily="18" charset="0"/>
            </a:endParaRPr>
          </a:p>
        </p:txBody>
      </p:sp>
      <p:sp>
        <p:nvSpPr>
          <p:cNvPr id="67590" name="Rectangle 10"/>
          <p:cNvSpPr>
            <a:spLocks noChangeArrowheads="1"/>
          </p:cNvSpPr>
          <p:nvPr/>
        </p:nvSpPr>
        <p:spPr bwMode="auto">
          <a:xfrm>
            <a:off x="2411413" y="755650"/>
            <a:ext cx="3600450" cy="585788"/>
          </a:xfrm>
          <a:prstGeom prst="rect">
            <a:avLst/>
          </a:prstGeom>
          <a:solidFill>
            <a:srgbClr val="FFFF00"/>
          </a:solidFill>
          <a:ln w="9525">
            <a:solidFill>
              <a:srgbClr val="0000FF"/>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3200" b="1">
                <a:solidFill>
                  <a:srgbClr val="FF0000"/>
                </a:solidFill>
                <a:latin typeface="Times New Roman" panose="02020603050405020304" pitchFamily="18" charset="0"/>
                <a:cs typeface="Calibri" panose="020F0502020204030204" pitchFamily="34" charset="0"/>
              </a:rPr>
              <a:t>LUYỆN TẬP</a:t>
            </a:r>
            <a:endParaRPr lang="en-US" altLang="en-US" sz="3200" b="1">
              <a:solidFill>
                <a:srgbClr val="FF0000"/>
              </a:solidFill>
              <a:latin typeface="Times New Roman" panose="02020603050405020304" pitchFamily="18" charset="0"/>
              <a:cs typeface="Calibri" panose="020F0502020204030204" pitchFamily="34" charset="0"/>
            </a:endParaRPr>
          </a:p>
        </p:txBody>
      </p:sp>
      <p:sp>
        <p:nvSpPr>
          <p:cNvPr id="8" name="Oval 7"/>
          <p:cNvSpPr/>
          <p:nvPr/>
        </p:nvSpPr>
        <p:spPr>
          <a:xfrm>
            <a:off x="325438" y="2205038"/>
            <a:ext cx="574675" cy="431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325438" y="4724400"/>
            <a:ext cx="574675" cy="433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8611"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8612"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7" name="Rectangle 6"/>
          <p:cNvSpPr>
            <a:spLocks noChangeArrowheads="1"/>
          </p:cNvSpPr>
          <p:nvPr/>
        </p:nvSpPr>
        <p:spPr bwMode="auto">
          <a:xfrm>
            <a:off x="307975" y="1212850"/>
            <a:ext cx="85852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9705">
              <a:lnSpc>
                <a:spcPct val="90000"/>
              </a:lnSpc>
              <a:spcBef>
                <a:spcPts val="1000"/>
              </a:spcBef>
              <a:buFont typeface="Arial" panose="020B0604020202020204" pitchFamily="34" charset="0"/>
              <a:buChar char="•"/>
              <a:tabLst>
                <a:tab pos="179070" algn="l"/>
                <a:tab pos="5397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9070" algn="l"/>
                <a:tab pos="5397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9070" algn="l"/>
                <a:tab pos="5397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9070" algn="l"/>
                <a:tab pos="5397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9070" algn="l"/>
                <a:tab pos="5397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Lst>
              <a:defRPr>
                <a:solidFill>
                  <a:schemeClr val="tx1"/>
                </a:solidFill>
                <a:latin typeface="Calibri" panose="020F0502020204030204" pitchFamily="34" charset="0"/>
              </a:defRPr>
            </a:lvl9pPr>
          </a:lstStyle>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Câu 2:</a:t>
            </a:r>
            <a:r>
              <a:rPr lang="en-US" altLang="en-US" sz="2400">
                <a:solidFill>
                  <a:srgbClr val="000000"/>
                </a:solidFill>
                <a:latin typeface="Times New Roman" panose="02020603050405020304" pitchFamily="18" charset="0"/>
                <a:cs typeface="Arial" panose="020B0604020202020204" pitchFamily="34" charset="0"/>
              </a:rPr>
              <a:t> Trong các phát biểu sau đây về quang hợp, có bao nhiêu phát biểu đúng</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00"/>
                </a:solidFill>
                <a:latin typeface="Times New Roman" panose="02020603050405020304" pitchFamily="18" charset="0"/>
                <a:cs typeface="Arial" panose="020B0604020202020204" pitchFamily="34" charset="0"/>
              </a:rPr>
              <a:t>I. Chỉ có lá mới có khả năng thực hiện quang hợp.</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00"/>
                </a:solidFill>
                <a:latin typeface="Times New Roman" panose="02020603050405020304" pitchFamily="18" charset="0"/>
                <a:cs typeface="Arial" panose="020B0604020202020204" pitchFamily="34" charset="0"/>
              </a:rPr>
              <a:t>II. Nước là nguyên liệu của quang hợp, được rễ cây hút từ môi trường bên ngoài vào vận chuyển qua thân lên lá.</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00"/>
                </a:solidFill>
                <a:latin typeface="Times New Roman" panose="02020603050405020304" pitchFamily="18" charset="0"/>
                <a:cs typeface="Arial" panose="020B0604020202020204" pitchFamily="34" charset="0"/>
              </a:rPr>
              <a:t>III. Không có ánh sáng, cây vẫn quang hợp được.</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00"/>
                </a:solidFill>
                <a:latin typeface="Times New Roman" panose="02020603050405020304" pitchFamily="18" charset="0"/>
                <a:cs typeface="Arial" panose="020B0604020202020204" pitchFamily="34" charset="0"/>
              </a:rPr>
              <a:t>IV. Trong quang hợp, năng lượng được biến đổi từ quang năng thành hóa năng.</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a:solidFill>
                  <a:srgbClr val="000000"/>
                </a:solidFill>
                <a:latin typeface="Times New Roman" panose="02020603050405020304" pitchFamily="18" charset="0"/>
                <a:cs typeface="Arial" panose="020B0604020202020204" pitchFamily="34" charset="0"/>
              </a:rPr>
              <a:t>V. Trong lá cây, lục lạp tập chung nhiều ở tế bào lá.</a:t>
            </a:r>
            <a:endParaRPr lang="en-US" altLang="en-US" sz="2400">
              <a:solidFill>
                <a:srgbClr val="000000"/>
              </a:solidFill>
              <a:latin typeface="Times New Roman" panose="02020603050405020304" pitchFamily="18" charset="0"/>
              <a:cs typeface="Times New Roman" panose="02020603050405020304" pitchFamily="18" charset="0"/>
            </a:endParaRPr>
          </a:p>
          <a:p>
            <a:pPr algn="just">
              <a:lnSpc>
                <a:spcPct val="114000"/>
              </a:lnSpc>
              <a:spcBef>
                <a:spcPct val="0"/>
              </a:spcBef>
              <a:buFontTx/>
              <a:buNone/>
            </a:pPr>
            <a:r>
              <a:rPr lang="en-US" altLang="en-US" sz="2400" b="1">
                <a:solidFill>
                  <a:srgbClr val="000000"/>
                </a:solidFill>
                <a:latin typeface="Times New Roman" panose="02020603050405020304" pitchFamily="18" charset="0"/>
                <a:cs typeface="Arial" panose="020B0604020202020204" pitchFamily="34" charset="0"/>
              </a:rPr>
              <a:t>A. </a:t>
            </a:r>
            <a:r>
              <a:rPr lang="en-US" altLang="en-US" sz="24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			B. 2</a:t>
            </a:r>
            <a:r>
              <a:rPr lang="en-US" altLang="en-US" sz="2400">
                <a:solidFill>
                  <a:srgbClr val="000000"/>
                </a:solidFill>
                <a:latin typeface="Times New Roman" panose="02020603050405020304" pitchFamily="18" charset="0"/>
                <a:cs typeface="Arial" panose="020B0604020202020204" pitchFamily="34" charset="0"/>
              </a:rPr>
              <a:t>.</a:t>
            </a:r>
            <a:r>
              <a:rPr lang="en-US" altLang="en-US" sz="2400" b="1">
                <a:solidFill>
                  <a:srgbClr val="000000"/>
                </a:solidFill>
                <a:latin typeface="Times New Roman" panose="02020603050405020304" pitchFamily="18" charset="0"/>
                <a:cs typeface="Arial" panose="020B0604020202020204" pitchFamily="34" charset="0"/>
              </a:rPr>
              <a:t>			C. </a:t>
            </a:r>
            <a:r>
              <a:rPr lang="en-US" altLang="en-US" sz="24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		D. </a:t>
            </a:r>
            <a:r>
              <a:rPr lang="en-US" altLang="en-US" sz="2400">
                <a:solidFill>
                  <a:srgbClr val="000000"/>
                </a:solidFill>
                <a:latin typeface="Times New Roman" panose="02020603050405020304" pitchFamily="18" charset="0"/>
                <a:cs typeface="Arial" panose="020B0604020202020204" pitchFamily="34" charset="0"/>
              </a:rPr>
              <a:t>4.</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68614" name="Rectangle 7"/>
          <p:cNvSpPr>
            <a:spLocks noChangeArrowheads="1"/>
          </p:cNvSpPr>
          <p:nvPr/>
        </p:nvSpPr>
        <p:spPr bwMode="auto">
          <a:xfrm>
            <a:off x="2800350" y="627063"/>
            <a:ext cx="3600450" cy="585787"/>
          </a:xfrm>
          <a:prstGeom prst="rect">
            <a:avLst/>
          </a:prstGeom>
          <a:solidFill>
            <a:srgbClr val="FFFF00"/>
          </a:solidFill>
          <a:ln w="9525">
            <a:solidFill>
              <a:srgbClr val="0000FF"/>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3200" b="1">
                <a:solidFill>
                  <a:srgbClr val="FF0000"/>
                </a:solidFill>
                <a:latin typeface="Times New Roman" panose="02020603050405020304" pitchFamily="18" charset="0"/>
                <a:cs typeface="Calibri" panose="020F0502020204030204" pitchFamily="34" charset="0"/>
              </a:rPr>
              <a:t>LUYỆN TẬP</a:t>
            </a:r>
            <a:endParaRPr lang="en-US" altLang="en-US" sz="3200" b="1">
              <a:solidFill>
                <a:srgbClr val="FF0000"/>
              </a:solidFill>
              <a:latin typeface="Times New Roman" panose="02020603050405020304" pitchFamily="18" charset="0"/>
              <a:cs typeface="Calibri" panose="020F0502020204030204" pitchFamily="34" charset="0"/>
            </a:endParaRPr>
          </a:p>
        </p:txBody>
      </p:sp>
      <p:sp>
        <p:nvSpPr>
          <p:cNvPr id="9" name="Oval 8"/>
          <p:cNvSpPr/>
          <p:nvPr/>
        </p:nvSpPr>
        <p:spPr>
          <a:xfrm>
            <a:off x="5651500" y="5045075"/>
            <a:ext cx="576263" cy="431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69635"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9636"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69637" name="Rectangle 4"/>
          <p:cNvSpPr>
            <a:spLocks noChangeArrowheads="1"/>
          </p:cNvSpPr>
          <p:nvPr/>
        </p:nvSpPr>
        <p:spPr bwMode="auto">
          <a:xfrm>
            <a:off x="482600" y="1193800"/>
            <a:ext cx="84312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Kể tên các loại cây cảnh trồng trong nhà mà vẫn tươi tốt? Em hãy giải thích cơ sở khoa học của hiện tượng đó. Nêu ý nghĩa của việc để cây xanh trong phòng khách.</a:t>
            </a:r>
            <a:endParaRPr lang="en-US" altLang="en-US" sz="2400" b="1" i="1">
              <a:solidFill>
                <a:srgbClr val="FF0000"/>
              </a:solidFill>
              <a:latin typeface="Times New Roman" panose="02020603050405020304" pitchFamily="18" charset="0"/>
              <a:cs typeface="Calibri" panose="020F0502020204030204" pitchFamily="34" charset="0"/>
            </a:endParaRPr>
          </a:p>
        </p:txBody>
      </p:sp>
      <p:pic>
        <p:nvPicPr>
          <p:cNvPr id="69638" name="Picture 2" descr="Các loại cây chịu bóng râm trồng cho nhà phố, chung cư II Ban Công Xanh"/>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90813" y="2543175"/>
            <a:ext cx="6440487"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Rectangle 10"/>
          <p:cNvSpPr>
            <a:spLocks noChangeArrowheads="1"/>
          </p:cNvSpPr>
          <p:nvPr/>
        </p:nvSpPr>
        <p:spPr bwMode="auto">
          <a:xfrm>
            <a:off x="2897188" y="552450"/>
            <a:ext cx="3600450" cy="584200"/>
          </a:xfrm>
          <a:prstGeom prst="rect">
            <a:avLst/>
          </a:prstGeom>
          <a:solidFill>
            <a:srgbClr val="FFFF00"/>
          </a:solidFill>
          <a:ln w="9525">
            <a:solidFill>
              <a:srgbClr val="0000FF"/>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3200" b="1">
                <a:solidFill>
                  <a:srgbClr val="FF0000"/>
                </a:solidFill>
                <a:latin typeface="Times New Roman" panose="02020603050405020304" pitchFamily="18" charset="0"/>
                <a:cs typeface="Calibri" panose="020F0502020204030204" pitchFamily="34" charset="0"/>
              </a:rPr>
              <a:t>VẬN DỤNG</a:t>
            </a:r>
            <a:endParaRPr lang="en-US" altLang="en-US" sz="3200" b="1">
              <a:solidFill>
                <a:srgbClr val="FF0000"/>
              </a:solidFill>
              <a:latin typeface="Times New Roman" panose="02020603050405020304" pitchFamily="18" charset="0"/>
              <a:cs typeface="Calibri" panose="020F0502020204030204" pitchFamily="34" charset="0"/>
            </a:endParaRPr>
          </a:p>
        </p:txBody>
      </p:sp>
      <p:sp>
        <p:nvSpPr>
          <p:cNvPr id="69640" name="Rectangle 6"/>
          <p:cNvSpPr>
            <a:spLocks noChangeArrowheads="1"/>
          </p:cNvSpPr>
          <p:nvPr/>
        </p:nvSpPr>
        <p:spPr bwMode="auto">
          <a:xfrm>
            <a:off x="179705" y="2420620"/>
            <a:ext cx="2384425" cy="415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30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solidFill>
                  <a:srgbClr val="0000FF"/>
                </a:solidFill>
                <a:latin typeface="Times New Roman" panose="02020603050405020304" pitchFamily="18" charset="0"/>
                <a:cs typeface="Calibri" panose="020F0502020204030204" pitchFamily="34" charset="0"/>
              </a:rPr>
              <a:t>Nhiều loại cây cảnh trồng trong nhà mà vẫn xanh tốt do nhu cầu chiếu sáng của cây không cao, thường là nhóm cây Ưa bóng. Ví dụ: cây trầu bà, cây kim ngân, cây dương xỉ,...</a:t>
            </a:r>
            <a:endParaRPr lang="en-US" altLang="en-US" sz="2400">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Text Box 147"/>
          <p:cNvSpPr txBox="1">
            <a:spLocks noChangeArrowheads="1"/>
          </p:cNvSpPr>
          <p:nvPr/>
        </p:nvSpPr>
        <p:spPr bwMode="auto">
          <a:xfrm>
            <a:off x="0" y="0"/>
            <a:ext cx="9144000" cy="461963"/>
          </a:xfrm>
          <a:prstGeom prst="rect">
            <a:avLst/>
          </a:prstGeom>
          <a:solidFill>
            <a:srgbClr val="0000FF"/>
          </a:solidFill>
          <a:ln w="9525">
            <a:solidFill>
              <a:srgbClr val="FF0000"/>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FFFFFF"/>
                </a:solidFill>
                <a:latin typeface="Times New Roman" panose="02020603050405020304" pitchFamily="18" charset="0"/>
              </a:rPr>
              <a:t>BÀI 20: QUANG HỢP Ở THỰC VẬT</a:t>
            </a:r>
            <a:endParaRPr lang="en-US" altLang="en-US" sz="2400" b="1">
              <a:solidFill>
                <a:srgbClr val="FFFFFF"/>
              </a:solidFill>
              <a:latin typeface="Times New Roman" panose="02020603050405020304" pitchFamily="18" charset="0"/>
            </a:endParaRPr>
          </a:p>
        </p:txBody>
      </p:sp>
      <p:sp>
        <p:nvSpPr>
          <p:cNvPr id="70659" name="AutoShape 2" descr="Lá sen mà bỏ đi, bạn sẽ thấy tiếc vì những công dụng không ngờ tớ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70660" name="AutoShape 2" descr="Lúa mì (tiểu mạch) | Cây cảnh - Hoa cảnh - Bonsai - Hòn non bộ - Sân vườn  tiểu cảnh - Blog Cây cảnh .Vn"/>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1800">
              <a:solidFill>
                <a:srgbClr val="000000"/>
              </a:solidFill>
              <a:latin typeface="Arial" panose="020B0604020202020204" pitchFamily="34" charset="0"/>
            </a:endParaRPr>
          </a:p>
        </p:txBody>
      </p:sp>
      <p:sp>
        <p:nvSpPr>
          <p:cNvPr id="70661" name="Rectangle 4"/>
          <p:cNvSpPr>
            <a:spLocks noChangeArrowheads="1"/>
          </p:cNvSpPr>
          <p:nvPr/>
        </p:nvSpPr>
        <p:spPr bwMode="auto">
          <a:xfrm>
            <a:off x="460375" y="1149350"/>
            <a:ext cx="8432800"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79070" algn="l"/>
                <a:tab pos="539750" algn="l"/>
                <a:tab pos="94742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9070" algn="l"/>
                <a:tab pos="539750" algn="l"/>
                <a:tab pos="94742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9070" algn="l"/>
                <a:tab pos="539750" algn="l"/>
                <a:tab pos="94742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9070" algn="l"/>
                <a:tab pos="539750" algn="l"/>
                <a:tab pos="947420" algn="l"/>
              </a:tabLst>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b="1" i="1">
                <a:solidFill>
                  <a:srgbClr val="FF0000"/>
                </a:solidFill>
                <a:latin typeface="Times New Roman" panose="02020603050405020304" pitchFamily="18" charset="0"/>
                <a:cs typeface="Calibri" panose="020F0502020204030204" pitchFamily="34" charset="0"/>
              </a:rPr>
              <a:t>Bà ngoại của Mai có một mảnh vườn nhỏ trước nhà. Bà đã gieo hạt rau cải ở vườn. Sau một tuần, cây cải đã lớn và chen chúc nhau. Mai thấy bà nhổ bớt những cây cải mọc gần nhau, Mai không hiểu được tại sao bà lại làm thế. Em hãy giải thích cho bạn Mai hiểu ý nghĩa việc làm của bà.</a:t>
            </a:r>
            <a:endParaRPr lang="en-US" altLang="en-US" sz="2400" b="1" i="1">
              <a:solidFill>
                <a:srgbClr val="FF0000"/>
              </a:solidFill>
              <a:latin typeface="Times New Roman" panose="02020603050405020304" pitchFamily="18" charset="0"/>
              <a:cs typeface="Calibri" panose="020F0502020204030204" pitchFamily="34" charset="0"/>
            </a:endParaRPr>
          </a:p>
        </p:txBody>
      </p:sp>
      <p:pic>
        <p:nvPicPr>
          <p:cNvPr id="70662" name="Picture 2" descr="Cách tỉa thưa cây con tạo khoảng cách trồng rau phù hợp"/>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95700" y="3089275"/>
            <a:ext cx="54229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Rectangle 8"/>
          <p:cNvSpPr>
            <a:spLocks noChangeArrowheads="1"/>
          </p:cNvSpPr>
          <p:nvPr/>
        </p:nvSpPr>
        <p:spPr bwMode="auto">
          <a:xfrm>
            <a:off x="2897188" y="552450"/>
            <a:ext cx="3600450" cy="584200"/>
          </a:xfrm>
          <a:prstGeom prst="rect">
            <a:avLst/>
          </a:prstGeom>
          <a:solidFill>
            <a:srgbClr val="FFFF00"/>
          </a:solidFill>
          <a:ln w="9525">
            <a:solidFill>
              <a:srgbClr val="0000FF"/>
            </a:solidFill>
            <a:miter lim="800000"/>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3200" b="1">
                <a:solidFill>
                  <a:srgbClr val="FF0000"/>
                </a:solidFill>
                <a:latin typeface="Times New Roman" panose="02020603050405020304" pitchFamily="18" charset="0"/>
                <a:cs typeface="Calibri" panose="020F0502020204030204" pitchFamily="34" charset="0"/>
              </a:rPr>
              <a:t>VẬN DỤNG</a:t>
            </a:r>
            <a:endParaRPr lang="en-US" altLang="en-US" sz="3200" b="1">
              <a:solidFill>
                <a:srgbClr val="FF0000"/>
              </a:solidFill>
              <a:latin typeface="Times New Roman" panose="02020603050405020304" pitchFamily="18" charset="0"/>
              <a:cs typeface="Calibri" panose="020F0502020204030204" pitchFamily="34" charset="0"/>
            </a:endParaRPr>
          </a:p>
        </p:txBody>
      </p:sp>
      <p:sp>
        <p:nvSpPr>
          <p:cNvPr id="70664" name="Rectangle 2"/>
          <p:cNvSpPr>
            <a:spLocks noChangeArrowheads="1"/>
          </p:cNvSpPr>
          <p:nvPr/>
        </p:nvSpPr>
        <p:spPr bwMode="auto">
          <a:xfrm>
            <a:off x="460375" y="3187700"/>
            <a:ext cx="3008313" cy="304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30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solidFill>
                  <a:srgbClr val="0000FF"/>
                </a:solidFill>
                <a:latin typeface="Times New Roman" panose="02020603050405020304" pitchFamily="18" charset="0"/>
                <a:cs typeface="Calibri" panose="020F0502020204030204" pitchFamily="34" charset="0"/>
              </a:rPr>
              <a:t>Trồng cây với mật độ phù hợp sẽ tạo điều kiện cho cây được cung câp đủ ánh sáng, không khí, nước,... giúp cây thực hiện tốt quá trình quang hợp, tổng hợp chất hữu cơ.</a:t>
            </a:r>
            <a:endParaRPr lang="en-US" altLang="en-US" sz="2400">
              <a:solidFill>
                <a:srgbClr val="0000FF"/>
              </a:solidFill>
              <a:latin typeface="Times New Roman" panose="02020603050405020304" pitchFamily="18"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682" name="Google Shape;699;p37"/>
          <p:cNvGrpSpPr/>
          <p:nvPr/>
        </p:nvGrpSpPr>
        <p:grpSpPr bwMode="auto">
          <a:xfrm>
            <a:off x="617538" y="1254125"/>
            <a:ext cx="7848600" cy="4062413"/>
            <a:chOff x="617971" y="407082"/>
            <a:chExt cx="7847631" cy="4062787"/>
          </a:xfrm>
        </p:grpSpPr>
        <p:sp>
          <p:nvSpPr>
            <p:cNvPr id="702" name="Google Shape;702;p37"/>
            <p:cNvSpPr/>
            <p:nvPr/>
          </p:nvSpPr>
          <p:spPr>
            <a:xfrm>
              <a:off x="5638613" y="811932"/>
              <a:ext cx="163493"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3" name="Google Shape;703;p37"/>
            <p:cNvSpPr/>
            <p:nvPr/>
          </p:nvSpPr>
          <p:spPr>
            <a:xfrm>
              <a:off x="8302109" y="4312692"/>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4" name="Google Shape;704;p37"/>
            <p:cNvSpPr/>
            <p:nvPr/>
          </p:nvSpPr>
          <p:spPr>
            <a:xfrm>
              <a:off x="1030670" y="1759757"/>
              <a:ext cx="163492"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5" name="Google Shape;705;p37"/>
            <p:cNvSpPr/>
            <p:nvPr/>
          </p:nvSpPr>
          <p:spPr>
            <a:xfrm>
              <a:off x="8302109" y="3109256"/>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6" name="Google Shape;706;p37"/>
            <p:cNvSpPr/>
            <p:nvPr/>
          </p:nvSpPr>
          <p:spPr>
            <a:xfrm>
              <a:off x="2081465" y="4050730"/>
              <a:ext cx="163492" cy="157176"/>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7" name="Google Shape;707;p37"/>
            <p:cNvSpPr/>
            <p:nvPr/>
          </p:nvSpPr>
          <p:spPr>
            <a:xfrm>
              <a:off x="8302109" y="884964"/>
              <a:ext cx="85714"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8" name="Google Shape;708;p37"/>
            <p:cNvSpPr/>
            <p:nvPr/>
          </p:nvSpPr>
          <p:spPr>
            <a:xfrm>
              <a:off x="3637023" y="3737964"/>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9" name="Google Shape;709;p37"/>
            <p:cNvSpPr/>
            <p:nvPr/>
          </p:nvSpPr>
          <p:spPr>
            <a:xfrm>
              <a:off x="7468775" y="2174133"/>
              <a:ext cx="85714" cy="84145"/>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0" name="Google Shape;710;p37"/>
            <p:cNvSpPr/>
            <p:nvPr/>
          </p:nvSpPr>
          <p:spPr>
            <a:xfrm>
              <a:off x="6449726" y="4157102"/>
              <a:ext cx="165080"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1" name="Google Shape;711;p37"/>
            <p:cNvSpPr/>
            <p:nvPr/>
          </p:nvSpPr>
          <p:spPr>
            <a:xfrm>
              <a:off x="1383052" y="5356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2" name="Google Shape;712;p37"/>
            <p:cNvSpPr/>
            <p:nvPr/>
          </p:nvSpPr>
          <p:spPr>
            <a:xfrm>
              <a:off x="3760833" y="4070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3" name="Google Shape;713;p37"/>
            <p:cNvSpPr/>
            <p:nvPr/>
          </p:nvSpPr>
          <p:spPr>
            <a:xfrm>
              <a:off x="617971" y="3620478"/>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grpSp>
      <p:sp>
        <p:nvSpPr>
          <p:cNvPr id="2" name="Rectangle 1"/>
          <p:cNvSpPr>
            <a:spLocks noChangeArrowheads="1"/>
          </p:cNvSpPr>
          <p:nvPr/>
        </p:nvSpPr>
        <p:spPr bwMode="auto">
          <a:xfrm>
            <a:off x="314960" y="1412875"/>
            <a:ext cx="3695700" cy="4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17970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400" b="1" i="1">
                <a:solidFill>
                  <a:srgbClr val="FF0000"/>
                </a:solidFill>
                <a:latin typeface="Times New Roman" panose="02020603050405020304" pitchFamily="18" charset="0"/>
                <a:cs typeface="Times New Roman" panose="02020603050405020304" pitchFamily="18" charset="0"/>
              </a:rPr>
              <a:t>E</a:t>
            </a:r>
            <a:r>
              <a:rPr lang="vi-VN" altLang="en-US" sz="2400" b="1" i="1">
                <a:solidFill>
                  <a:srgbClr val="FF0000"/>
                </a:solidFill>
                <a:latin typeface="Times New Roman" panose="02020603050405020304" pitchFamily="18" charset="0"/>
                <a:cs typeface="Times New Roman" panose="02020603050405020304" pitchFamily="18" charset="0"/>
              </a:rPr>
              <a:t>m hãy cho biết tại sao phải trồng cây gây rừng</a:t>
            </a:r>
            <a:r>
              <a:rPr lang="en-US" altLang="vi-VN" sz="2400" b="1" i="1">
                <a:solidFill>
                  <a:srgbClr val="FF0000"/>
                </a:solidFill>
                <a:latin typeface="Times New Roman" panose="02020603050405020304" pitchFamily="18" charset="0"/>
                <a:cs typeface="Times New Roman" panose="02020603050405020304" pitchFamily="18" charset="0"/>
              </a:rPr>
              <a:t>?</a:t>
            </a:r>
            <a:endParaRPr lang="en-US" altLang="vi-VN" sz="2400" b="1" i="1">
              <a:solidFill>
                <a:srgbClr val="FF0000"/>
              </a:solidFill>
              <a:latin typeface="Times New Roman" panose="02020603050405020304" pitchFamily="18" charset="0"/>
              <a:cs typeface="Times New Roman" panose="02020603050405020304" pitchFamily="18" charset="0"/>
            </a:endParaRPr>
          </a:p>
          <a:p>
            <a:pPr algn="just"/>
            <a:endParaRPr lang="en-US" altLang="en-US" sz="2400">
              <a:latin typeface="Times New Roman" panose="02020603050405020304" pitchFamily="18" charset="0"/>
              <a:cs typeface="Times New Roman" panose="02020603050405020304" pitchFamily="18" charset="0"/>
            </a:endParaRPr>
          </a:p>
          <a:p>
            <a:pPr algn="just"/>
            <a:r>
              <a:rPr lang="vi-VN" altLang="en-US" sz="2400">
                <a:solidFill>
                  <a:srgbClr val="0000FF"/>
                </a:solidFill>
                <a:latin typeface="Times New Roman" panose="02020603050405020304" pitchFamily="18" charset="0"/>
                <a:cs typeface="Times New Roman" panose="02020603050405020304" pitchFamily="18" charset="0"/>
              </a:rPr>
              <a:t>Cây có vai trò giữ đất, giữ nước. Rừng nhiều cây xanh chức năng này sẽ tăng lên. Mất rừng làm tăng nguy cơ xảy ra sạt lở, xói mòn đất, lũ lụt, hạn hán,…Do đó, chúng ta phải tích cực bảo vệ rừng, trồng cây gây rừng hằng năm.</a:t>
            </a:r>
            <a:endParaRPr lang="en-US" altLang="en-US" sz="2400">
              <a:solidFill>
                <a:srgbClr val="0000FF"/>
              </a:solidFill>
              <a:latin typeface="Times New Roman" panose="02020603050405020304" pitchFamily="18" charset="0"/>
              <a:cs typeface="Times New Roman" panose="02020603050405020304" pitchFamily="18" charset="0"/>
            </a:endParaRPr>
          </a:p>
        </p:txBody>
      </p:sp>
      <p:pic>
        <p:nvPicPr>
          <p:cNvPr id="176130" name="Picture 2" descr="Trồng rừng và giữ rừng | Tạp chí Tuyên giá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11625" y="1465263"/>
            <a:ext cx="5083175"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3730" name="Google Shape;699;p37"/>
          <p:cNvGrpSpPr/>
          <p:nvPr/>
        </p:nvGrpSpPr>
        <p:grpSpPr bwMode="auto">
          <a:xfrm>
            <a:off x="617538" y="1254125"/>
            <a:ext cx="7848600" cy="4062413"/>
            <a:chOff x="617971" y="407082"/>
            <a:chExt cx="7847631" cy="4062787"/>
          </a:xfrm>
        </p:grpSpPr>
        <p:sp>
          <p:nvSpPr>
            <p:cNvPr id="702" name="Google Shape;702;p37"/>
            <p:cNvSpPr/>
            <p:nvPr/>
          </p:nvSpPr>
          <p:spPr>
            <a:xfrm>
              <a:off x="5638613" y="811932"/>
              <a:ext cx="163493"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3" name="Google Shape;703;p37"/>
            <p:cNvSpPr/>
            <p:nvPr/>
          </p:nvSpPr>
          <p:spPr>
            <a:xfrm>
              <a:off x="8302109" y="4312692"/>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4" name="Google Shape;704;p37"/>
            <p:cNvSpPr/>
            <p:nvPr/>
          </p:nvSpPr>
          <p:spPr>
            <a:xfrm>
              <a:off x="1030670" y="1759757"/>
              <a:ext cx="163492"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5" name="Google Shape;705;p37"/>
            <p:cNvSpPr/>
            <p:nvPr/>
          </p:nvSpPr>
          <p:spPr>
            <a:xfrm>
              <a:off x="8302109" y="3109256"/>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6" name="Google Shape;706;p37"/>
            <p:cNvSpPr/>
            <p:nvPr/>
          </p:nvSpPr>
          <p:spPr>
            <a:xfrm>
              <a:off x="2081465" y="4050730"/>
              <a:ext cx="163492" cy="157176"/>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7" name="Google Shape;707;p37"/>
            <p:cNvSpPr/>
            <p:nvPr/>
          </p:nvSpPr>
          <p:spPr>
            <a:xfrm>
              <a:off x="8302109" y="884964"/>
              <a:ext cx="85714"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8" name="Google Shape;708;p37"/>
            <p:cNvSpPr/>
            <p:nvPr/>
          </p:nvSpPr>
          <p:spPr>
            <a:xfrm>
              <a:off x="3637023" y="3737964"/>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9" name="Google Shape;709;p37"/>
            <p:cNvSpPr/>
            <p:nvPr/>
          </p:nvSpPr>
          <p:spPr>
            <a:xfrm>
              <a:off x="7468775" y="2174133"/>
              <a:ext cx="85714" cy="84145"/>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0" name="Google Shape;710;p37"/>
            <p:cNvSpPr/>
            <p:nvPr/>
          </p:nvSpPr>
          <p:spPr>
            <a:xfrm>
              <a:off x="6449726" y="4157102"/>
              <a:ext cx="165080"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1" name="Google Shape;711;p37"/>
            <p:cNvSpPr/>
            <p:nvPr/>
          </p:nvSpPr>
          <p:spPr>
            <a:xfrm>
              <a:off x="1383052" y="5356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2" name="Google Shape;712;p37"/>
            <p:cNvSpPr/>
            <p:nvPr/>
          </p:nvSpPr>
          <p:spPr>
            <a:xfrm>
              <a:off x="3760833" y="4070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3" name="Google Shape;713;p37"/>
            <p:cNvSpPr/>
            <p:nvPr/>
          </p:nvSpPr>
          <p:spPr>
            <a:xfrm>
              <a:off x="617971" y="3620478"/>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grpSp>
      <p:sp>
        <p:nvSpPr>
          <p:cNvPr id="2" name="Rectangle 1"/>
          <p:cNvSpPr>
            <a:spLocks noChangeArrowheads="1"/>
          </p:cNvSpPr>
          <p:nvPr/>
        </p:nvSpPr>
        <p:spPr bwMode="auto">
          <a:xfrm>
            <a:off x="179388" y="476568"/>
            <a:ext cx="4721225" cy="584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970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vi-VN" altLang="en-US" sz="2200" b="1" i="1">
                <a:solidFill>
                  <a:srgbClr val="FF0000"/>
                </a:solidFill>
                <a:latin typeface="Times New Roman" panose="02020603050405020304" pitchFamily="18" charset="0"/>
                <a:cs typeface="Times New Roman" panose="02020603050405020304" pitchFamily="18" charset="0"/>
              </a:rPr>
              <a:t>Việc trồng nhiều cây xanh có lợi ích gì đối với vấn đề bảo vệ môi trường?</a:t>
            </a:r>
            <a:endParaRPr lang="en-US" altLang="en-US" sz="2200" b="1" i="1">
              <a:solidFill>
                <a:srgbClr val="FF0000"/>
              </a:solidFill>
              <a:latin typeface="Times New Roman" panose="02020603050405020304" pitchFamily="18" charset="0"/>
              <a:cs typeface="Times New Roman" panose="02020603050405020304" pitchFamily="18" charset="0"/>
            </a:endParaRPr>
          </a:p>
          <a:p>
            <a:pPr algn="just"/>
            <a:r>
              <a:rPr lang="en-US" altLang="en-US" sz="2200">
                <a:solidFill>
                  <a:srgbClr val="0000FF"/>
                </a:solidFill>
                <a:latin typeface="Times New Roman" panose="02020603050405020304" pitchFamily="18" charset="0"/>
                <a:cs typeface="Times New Roman" panose="02020603050405020304" pitchFamily="18" charset="0"/>
              </a:rPr>
              <a:t>- </a:t>
            </a:r>
            <a:r>
              <a:rPr lang="vi-VN" altLang="en-US" sz="2200">
                <a:solidFill>
                  <a:srgbClr val="0000FF"/>
                </a:solidFill>
                <a:latin typeface="Times New Roman" panose="02020603050405020304" pitchFamily="18" charset="0"/>
                <a:cs typeface="Times New Roman" panose="02020603050405020304" pitchFamily="18" charset="0"/>
              </a:rPr>
              <a:t>Trồng nhiều cây xanh giúp cung cấp một lượng lớn oxy</a:t>
            </a:r>
            <a:r>
              <a:rPr lang="en-US" altLang="vi-VN" sz="2200">
                <a:solidFill>
                  <a:srgbClr val="0000FF"/>
                </a:solidFill>
                <a:latin typeface="Times New Roman" panose="02020603050405020304" pitchFamily="18" charset="0"/>
                <a:cs typeface="Times New Roman" panose="02020603050405020304" pitchFamily="18" charset="0"/>
              </a:rPr>
              <a:t>gen</a:t>
            </a:r>
            <a:r>
              <a:rPr lang="vi-VN" altLang="en-US" sz="2200">
                <a:solidFill>
                  <a:srgbClr val="0000FF"/>
                </a:solidFill>
                <a:latin typeface="Times New Roman" panose="02020603050405020304" pitchFamily="18" charset="0"/>
                <a:cs typeface="Times New Roman" panose="02020603050405020304" pitchFamily="18" charset="0"/>
              </a:rPr>
              <a:t> cho chúng ta thở.</a:t>
            </a:r>
            <a:endParaRPr lang="en-US" altLang="en-US" sz="2200">
              <a:solidFill>
                <a:srgbClr val="0000FF"/>
              </a:solidFill>
              <a:latin typeface="Times New Roman" panose="02020603050405020304" pitchFamily="18" charset="0"/>
              <a:cs typeface="Times New Roman" panose="02020603050405020304" pitchFamily="18" charset="0"/>
            </a:endParaRPr>
          </a:p>
          <a:p>
            <a:pPr algn="just"/>
            <a:r>
              <a:rPr lang="en-US" altLang="en-US" sz="2200">
                <a:solidFill>
                  <a:srgbClr val="0000FF"/>
                </a:solidFill>
                <a:latin typeface="Times New Roman" panose="02020603050405020304" pitchFamily="18" charset="0"/>
                <a:cs typeface="Times New Roman" panose="02020603050405020304" pitchFamily="18" charset="0"/>
              </a:rPr>
              <a:t>- </a:t>
            </a:r>
            <a:r>
              <a:rPr lang="vi-VN" altLang="en-US" sz="2200">
                <a:solidFill>
                  <a:srgbClr val="0000FF"/>
                </a:solidFill>
                <a:latin typeface="Times New Roman" panose="02020603050405020304" pitchFamily="18" charset="0"/>
                <a:cs typeface="Times New Roman" panose="02020603050405020304" pitchFamily="18" charset="0"/>
              </a:rPr>
              <a:t>Cây xanh có thể làm chậm sự bốc hơi nước, tăng độ ẩm không khí. Rễ cây có khả năng giữ đất, giữ nước tốt. Vì thế </a:t>
            </a:r>
            <a:r>
              <a:rPr lang="en-US" altLang="vi-VN" sz="2200">
                <a:solidFill>
                  <a:srgbClr val="0000FF"/>
                </a:solidFill>
                <a:latin typeface="Times New Roman" panose="02020603050405020304" pitchFamily="18" charset="0"/>
                <a:cs typeface="Times New Roman" panose="02020603050405020304" pitchFamily="18" charset="0"/>
              </a:rPr>
              <a:t>k</a:t>
            </a:r>
            <a:r>
              <a:rPr lang="vi-VN" altLang="en-US" sz="2200">
                <a:solidFill>
                  <a:srgbClr val="0000FF"/>
                </a:solidFill>
                <a:latin typeface="Times New Roman" panose="02020603050405020304" pitchFamily="18" charset="0"/>
                <a:cs typeface="Times New Roman" panose="02020603050405020304" pitchFamily="18" charset="0"/>
              </a:rPr>
              <a:t>hi đến mùa mưa bão, cây có thể giúp giữ nước và cản trở dòng nước chảy trên bề mặt, hạn chế tốc độ của gió thổi, từ đó hạn chế tình trạng bão, lũ lụt, xói mòn đất do nước chảy mạnh.</a:t>
            </a:r>
            <a:endParaRPr lang="en-US" altLang="en-US" sz="2200">
              <a:solidFill>
                <a:srgbClr val="0000FF"/>
              </a:solidFill>
              <a:latin typeface="Times New Roman" panose="02020603050405020304" pitchFamily="18" charset="0"/>
              <a:cs typeface="Times New Roman" panose="02020603050405020304" pitchFamily="18" charset="0"/>
            </a:endParaRPr>
          </a:p>
          <a:p>
            <a:pPr algn="just"/>
            <a:r>
              <a:rPr lang="en-US" altLang="en-US" sz="2200">
                <a:solidFill>
                  <a:srgbClr val="0000FF"/>
                </a:solidFill>
                <a:latin typeface="Times New Roman" panose="02020603050405020304" pitchFamily="18" charset="0"/>
                <a:cs typeface="Times New Roman" panose="02020603050405020304" pitchFamily="18" charset="0"/>
              </a:rPr>
              <a:t>- </a:t>
            </a:r>
            <a:r>
              <a:rPr lang="vi-VN" altLang="en-US" sz="2200">
                <a:solidFill>
                  <a:srgbClr val="0000FF"/>
                </a:solidFill>
                <a:latin typeface="Times New Roman" panose="02020603050405020304" pitchFamily="18" charset="0"/>
                <a:cs typeface="Times New Roman" panose="02020603050405020304" pitchFamily="18" charset="0"/>
              </a:rPr>
              <a:t>Trồng nhiều cây xanh ở các khu dân cư giúp cho không khí trong lành hơn, </a:t>
            </a:r>
            <a:r>
              <a:rPr lang="en-US" altLang="vi-VN" sz="2200">
                <a:solidFill>
                  <a:srgbClr val="0000FF"/>
                </a:solidFill>
                <a:latin typeface="Times New Roman" panose="02020603050405020304" pitchFamily="18" charset="0"/>
                <a:cs typeface="Times New Roman" panose="02020603050405020304" pitchFamily="18" charset="0"/>
              </a:rPr>
              <a:t>tạo</a:t>
            </a:r>
            <a:r>
              <a:rPr lang="vi-VN" altLang="en-US" sz="2200">
                <a:solidFill>
                  <a:srgbClr val="0000FF"/>
                </a:solidFill>
                <a:latin typeface="Times New Roman" panose="02020603050405020304" pitchFamily="18" charset="0"/>
                <a:cs typeface="Times New Roman" panose="02020603050405020304" pitchFamily="18" charset="0"/>
              </a:rPr>
              <a:t> bóng mát ngăn chặn ánh nắng mặt trời, hạn chế tác hại của các bức xạ mặt trời lên con người.</a:t>
            </a:r>
            <a:endParaRPr lang="en-US" altLang="en-US" sz="2200">
              <a:solidFill>
                <a:srgbClr val="0000FF"/>
              </a:solidFill>
              <a:latin typeface="Times New Roman" panose="02020603050405020304" pitchFamily="18" charset="0"/>
              <a:cs typeface="Times New Roman" panose="02020603050405020304" pitchFamily="18" charset="0"/>
            </a:endParaRPr>
          </a:p>
        </p:txBody>
      </p:sp>
      <p:pic>
        <p:nvPicPr>
          <p:cNvPr id="176130" name="Picture 2" descr="Trồng rừng và giữ rừng | Tạp chí Tuyên giá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07305" y="873760"/>
            <a:ext cx="4087495" cy="485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5778" name="Google Shape;699;p37"/>
          <p:cNvGrpSpPr/>
          <p:nvPr/>
        </p:nvGrpSpPr>
        <p:grpSpPr bwMode="auto">
          <a:xfrm>
            <a:off x="617538" y="1254125"/>
            <a:ext cx="7848600" cy="4062413"/>
            <a:chOff x="617971" y="407082"/>
            <a:chExt cx="7847631" cy="4062787"/>
          </a:xfrm>
        </p:grpSpPr>
        <p:sp>
          <p:nvSpPr>
            <p:cNvPr id="702" name="Google Shape;702;p37"/>
            <p:cNvSpPr/>
            <p:nvPr/>
          </p:nvSpPr>
          <p:spPr>
            <a:xfrm>
              <a:off x="5638613" y="811932"/>
              <a:ext cx="163493"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3" name="Google Shape;703;p37"/>
            <p:cNvSpPr/>
            <p:nvPr/>
          </p:nvSpPr>
          <p:spPr>
            <a:xfrm>
              <a:off x="8302109" y="4312692"/>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4" name="Google Shape;704;p37"/>
            <p:cNvSpPr/>
            <p:nvPr/>
          </p:nvSpPr>
          <p:spPr>
            <a:xfrm>
              <a:off x="1030670" y="1759757"/>
              <a:ext cx="163492"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5" name="Google Shape;705;p37"/>
            <p:cNvSpPr/>
            <p:nvPr/>
          </p:nvSpPr>
          <p:spPr>
            <a:xfrm>
              <a:off x="8302109" y="3109256"/>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6" name="Google Shape;706;p37"/>
            <p:cNvSpPr/>
            <p:nvPr/>
          </p:nvSpPr>
          <p:spPr>
            <a:xfrm>
              <a:off x="2081465" y="4050730"/>
              <a:ext cx="163492" cy="157176"/>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7" name="Google Shape;707;p37"/>
            <p:cNvSpPr/>
            <p:nvPr/>
          </p:nvSpPr>
          <p:spPr>
            <a:xfrm>
              <a:off x="8302109" y="884964"/>
              <a:ext cx="85714"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8" name="Google Shape;708;p37"/>
            <p:cNvSpPr/>
            <p:nvPr/>
          </p:nvSpPr>
          <p:spPr>
            <a:xfrm>
              <a:off x="3637023" y="3737964"/>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9" name="Google Shape;709;p37"/>
            <p:cNvSpPr/>
            <p:nvPr/>
          </p:nvSpPr>
          <p:spPr>
            <a:xfrm>
              <a:off x="7468775" y="2174133"/>
              <a:ext cx="85714" cy="84145"/>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0" name="Google Shape;710;p37"/>
            <p:cNvSpPr/>
            <p:nvPr/>
          </p:nvSpPr>
          <p:spPr>
            <a:xfrm>
              <a:off x="6449726" y="4157102"/>
              <a:ext cx="165080"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1" name="Google Shape;711;p37"/>
            <p:cNvSpPr/>
            <p:nvPr/>
          </p:nvSpPr>
          <p:spPr>
            <a:xfrm>
              <a:off x="1383052" y="5356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2" name="Google Shape;712;p37"/>
            <p:cNvSpPr/>
            <p:nvPr/>
          </p:nvSpPr>
          <p:spPr>
            <a:xfrm>
              <a:off x="3760833" y="4070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3" name="Google Shape;713;p37"/>
            <p:cNvSpPr/>
            <p:nvPr/>
          </p:nvSpPr>
          <p:spPr>
            <a:xfrm>
              <a:off x="617971" y="3620478"/>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grpSp>
      <p:sp>
        <p:nvSpPr>
          <p:cNvPr id="2" name="Rectangle 1"/>
          <p:cNvSpPr>
            <a:spLocks noChangeArrowheads="1"/>
          </p:cNvSpPr>
          <p:nvPr/>
        </p:nvSpPr>
        <p:spPr bwMode="auto">
          <a:xfrm>
            <a:off x="2392363" y="620713"/>
            <a:ext cx="47212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970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200" b="1">
                <a:solidFill>
                  <a:srgbClr val="FF0000"/>
                </a:solidFill>
                <a:latin typeface="Times New Roman" panose="02020603050405020304" pitchFamily="18" charset="0"/>
                <a:cs typeface="Times New Roman" panose="02020603050405020304" pitchFamily="18" charset="0"/>
              </a:rPr>
              <a:t>MÙA XUÂN LÀ TẾT TRỒNG CÂY </a:t>
            </a:r>
            <a:endParaRPr lang="en-US" altLang="en-US" sz="2200" b="1">
              <a:solidFill>
                <a:srgbClr val="FF0000"/>
              </a:solidFill>
              <a:latin typeface="Times New Roman" panose="02020603050405020304" pitchFamily="18" charset="0"/>
              <a:cs typeface="Times New Roman" panose="02020603050405020304" pitchFamily="18" charset="0"/>
            </a:endParaRPr>
          </a:p>
        </p:txBody>
      </p:sp>
      <p:pic>
        <p:nvPicPr>
          <p:cNvPr id="75780" name="Picture 8" descr="Phong trào Tết trồng cây | Việt Na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92363" y="1254125"/>
            <a:ext cx="4462462" cy="560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7826" name="Google Shape;699;p37"/>
          <p:cNvGrpSpPr/>
          <p:nvPr/>
        </p:nvGrpSpPr>
        <p:grpSpPr bwMode="auto">
          <a:xfrm>
            <a:off x="617538" y="1254125"/>
            <a:ext cx="7848600" cy="4062413"/>
            <a:chOff x="617971" y="407082"/>
            <a:chExt cx="7847631" cy="4062787"/>
          </a:xfrm>
        </p:grpSpPr>
        <p:sp>
          <p:nvSpPr>
            <p:cNvPr id="702" name="Google Shape;702;p37"/>
            <p:cNvSpPr/>
            <p:nvPr/>
          </p:nvSpPr>
          <p:spPr>
            <a:xfrm>
              <a:off x="5638613" y="811932"/>
              <a:ext cx="163493"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3" name="Google Shape;703;p37"/>
            <p:cNvSpPr/>
            <p:nvPr/>
          </p:nvSpPr>
          <p:spPr>
            <a:xfrm>
              <a:off x="8302109" y="4312692"/>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4" name="Google Shape;704;p37"/>
            <p:cNvSpPr/>
            <p:nvPr/>
          </p:nvSpPr>
          <p:spPr>
            <a:xfrm>
              <a:off x="1030670" y="1759757"/>
              <a:ext cx="163492"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5" name="Google Shape;705;p37"/>
            <p:cNvSpPr/>
            <p:nvPr/>
          </p:nvSpPr>
          <p:spPr>
            <a:xfrm>
              <a:off x="8302109" y="3109256"/>
              <a:ext cx="163493" cy="157177"/>
            </a:xfrm>
            <a:custGeom>
              <a:avLst/>
              <a:gdLst/>
              <a:ahLst/>
              <a:cxnLst/>
              <a:rect l="l" t="t" r="r" b="b"/>
              <a:pathLst>
                <a:path w="3285" h="3137" extrusionOk="0">
                  <a:moveTo>
                    <a:pt x="1633" y="309"/>
                  </a:moveTo>
                  <a:lnTo>
                    <a:pt x="2058" y="1147"/>
                  </a:lnTo>
                  <a:lnTo>
                    <a:pt x="2994" y="1276"/>
                  </a:lnTo>
                  <a:lnTo>
                    <a:pt x="2325" y="1941"/>
                  </a:lnTo>
                  <a:lnTo>
                    <a:pt x="2495" y="2866"/>
                  </a:lnTo>
                  <a:lnTo>
                    <a:pt x="1657" y="2436"/>
                  </a:lnTo>
                  <a:lnTo>
                    <a:pt x="825" y="2883"/>
                  </a:lnTo>
                  <a:lnTo>
                    <a:pt x="974" y="1954"/>
                  </a:lnTo>
                  <a:lnTo>
                    <a:pt x="296" y="1303"/>
                  </a:lnTo>
                  <a:lnTo>
                    <a:pt x="1227" y="1158"/>
                  </a:lnTo>
                  <a:lnTo>
                    <a:pt x="1633" y="309"/>
                  </a:lnTo>
                  <a:close/>
                  <a:moveTo>
                    <a:pt x="1633" y="0"/>
                  </a:moveTo>
                  <a:lnTo>
                    <a:pt x="1134" y="1033"/>
                  </a:lnTo>
                  <a:lnTo>
                    <a:pt x="0" y="1209"/>
                  </a:lnTo>
                  <a:lnTo>
                    <a:pt x="829" y="2004"/>
                  </a:lnTo>
                  <a:lnTo>
                    <a:pt x="645" y="3136"/>
                  </a:lnTo>
                  <a:lnTo>
                    <a:pt x="1657" y="2592"/>
                  </a:lnTo>
                  <a:lnTo>
                    <a:pt x="2679" y="3115"/>
                  </a:lnTo>
                  <a:lnTo>
                    <a:pt x="2679" y="3115"/>
                  </a:lnTo>
                  <a:lnTo>
                    <a:pt x="2474" y="1986"/>
                  </a:lnTo>
                  <a:lnTo>
                    <a:pt x="3285" y="1175"/>
                  </a:lnTo>
                  <a:lnTo>
                    <a:pt x="2149"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6" name="Google Shape;706;p37"/>
            <p:cNvSpPr/>
            <p:nvPr/>
          </p:nvSpPr>
          <p:spPr>
            <a:xfrm>
              <a:off x="2081465" y="4050730"/>
              <a:ext cx="163492" cy="157176"/>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7" name="Google Shape;707;p37"/>
            <p:cNvSpPr/>
            <p:nvPr/>
          </p:nvSpPr>
          <p:spPr>
            <a:xfrm>
              <a:off x="8302109" y="884964"/>
              <a:ext cx="85714"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8" name="Google Shape;708;p37"/>
            <p:cNvSpPr/>
            <p:nvPr/>
          </p:nvSpPr>
          <p:spPr>
            <a:xfrm>
              <a:off x="3637023" y="3737964"/>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09" name="Google Shape;709;p37"/>
            <p:cNvSpPr/>
            <p:nvPr/>
          </p:nvSpPr>
          <p:spPr>
            <a:xfrm>
              <a:off x="7468775" y="2174133"/>
              <a:ext cx="85714" cy="84145"/>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0" name="Google Shape;710;p37"/>
            <p:cNvSpPr/>
            <p:nvPr/>
          </p:nvSpPr>
          <p:spPr>
            <a:xfrm>
              <a:off x="6449726" y="4157102"/>
              <a:ext cx="165080" cy="155589"/>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1" name="Google Shape;711;p37"/>
            <p:cNvSpPr/>
            <p:nvPr/>
          </p:nvSpPr>
          <p:spPr>
            <a:xfrm>
              <a:off x="1383052" y="5356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2" name="Google Shape;712;p37"/>
            <p:cNvSpPr/>
            <p:nvPr/>
          </p:nvSpPr>
          <p:spPr>
            <a:xfrm>
              <a:off x="3760833" y="407082"/>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sp>
          <p:nvSpPr>
            <p:cNvPr id="713" name="Google Shape;713;p37"/>
            <p:cNvSpPr/>
            <p:nvPr/>
          </p:nvSpPr>
          <p:spPr>
            <a:xfrm>
              <a:off x="617971" y="3620478"/>
              <a:ext cx="87301" cy="82558"/>
            </a:xfrm>
            <a:custGeom>
              <a:avLst/>
              <a:gdLst/>
              <a:ahLst/>
              <a:cxnLst/>
              <a:rect l="l" t="t" r="r" b="b"/>
              <a:pathLst>
                <a:path w="3289" h="3137" extrusionOk="0">
                  <a:moveTo>
                    <a:pt x="1637" y="309"/>
                  </a:moveTo>
                  <a:lnTo>
                    <a:pt x="2062" y="1147"/>
                  </a:lnTo>
                  <a:lnTo>
                    <a:pt x="2998" y="1276"/>
                  </a:lnTo>
                  <a:lnTo>
                    <a:pt x="2329" y="1941"/>
                  </a:lnTo>
                  <a:lnTo>
                    <a:pt x="2496" y="2866"/>
                  </a:lnTo>
                  <a:lnTo>
                    <a:pt x="1657" y="2436"/>
                  </a:lnTo>
                  <a:lnTo>
                    <a:pt x="829" y="2883"/>
                  </a:lnTo>
                  <a:lnTo>
                    <a:pt x="978" y="1954"/>
                  </a:lnTo>
                  <a:lnTo>
                    <a:pt x="295" y="1303"/>
                  </a:lnTo>
                  <a:lnTo>
                    <a:pt x="1228" y="1158"/>
                  </a:lnTo>
                  <a:lnTo>
                    <a:pt x="1637" y="309"/>
                  </a:lnTo>
                  <a:close/>
                  <a:moveTo>
                    <a:pt x="1633" y="0"/>
                  </a:moveTo>
                  <a:lnTo>
                    <a:pt x="1138" y="1033"/>
                  </a:lnTo>
                  <a:lnTo>
                    <a:pt x="1" y="1209"/>
                  </a:lnTo>
                  <a:lnTo>
                    <a:pt x="833" y="2004"/>
                  </a:lnTo>
                  <a:lnTo>
                    <a:pt x="649" y="3136"/>
                  </a:lnTo>
                  <a:lnTo>
                    <a:pt x="1661" y="2592"/>
                  </a:lnTo>
                  <a:lnTo>
                    <a:pt x="2679" y="3115"/>
                  </a:lnTo>
                  <a:lnTo>
                    <a:pt x="2475" y="1986"/>
                  </a:lnTo>
                  <a:lnTo>
                    <a:pt x="3289" y="1175"/>
                  </a:lnTo>
                  <a:lnTo>
                    <a:pt x="2153" y="1022"/>
                  </a:lnTo>
                  <a:lnTo>
                    <a:pt x="1633" y="0"/>
                  </a:lnTo>
                  <a:close/>
                </a:path>
              </a:pathLst>
            </a:custGeom>
            <a:solidFill>
              <a:srgbClr val="FFFFFF"/>
            </a:solidFill>
            <a:ln w="9525" cap="flat" cmpd="sng">
              <a:solidFill>
                <a:srgbClr val="FFFFFF"/>
              </a:solidFill>
              <a:prstDash val="solid"/>
              <a:round/>
              <a:headEnd type="none" w="sm" len="sm"/>
              <a:tailEnd type="none" w="sm" len="sm"/>
            </a:ln>
          </p:spPr>
          <p:txBody>
            <a:bodyPr spcFirstLastPara="1" lIns="91425" tIns="91425" rIns="91425" bIns="91425" anchor="ctr"/>
            <a:lstStyle/>
            <a:p>
              <a:pPr defTabSz="685800" eaLnBrk="1" fontAlgn="auto" hangingPunct="1">
                <a:spcBef>
                  <a:spcPts val="0"/>
                </a:spcBef>
                <a:spcAft>
                  <a:spcPts val="0"/>
                </a:spcAft>
                <a:buClr>
                  <a:srgbClr val="000000"/>
                </a:buClr>
                <a:defRPr/>
              </a:pPr>
              <a:endParaRPr sz="1400" kern="0">
                <a:solidFill>
                  <a:srgbClr val="000000"/>
                </a:solidFill>
                <a:latin typeface="Times New Roman" panose="02020603050405020304"/>
                <a:cs typeface="Arial" panose="020B0604020202020204"/>
                <a:sym typeface="Arial" panose="020B0604020202020204"/>
              </a:endParaRPr>
            </a:p>
          </p:txBody>
        </p:sp>
      </p:grpSp>
      <p:sp>
        <p:nvSpPr>
          <p:cNvPr id="3" name="Rectangle 2"/>
          <p:cNvSpPr>
            <a:spLocks noChangeArrowheads="1"/>
          </p:cNvSpPr>
          <p:nvPr/>
        </p:nvSpPr>
        <p:spPr bwMode="auto">
          <a:xfrm>
            <a:off x="762000" y="331788"/>
            <a:ext cx="80518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970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120000"/>
              </a:lnSpc>
            </a:pPr>
            <a:r>
              <a:rPr lang="vi-VN" altLang="en-US" sz="2400" b="1" i="1">
                <a:solidFill>
                  <a:srgbClr val="FF0000"/>
                </a:solidFill>
                <a:latin typeface="Times New Roman" panose="02020603050405020304" pitchFamily="18" charset="0"/>
                <a:cs typeface="Times New Roman" panose="02020603050405020304" pitchFamily="18" charset="0"/>
              </a:rPr>
              <a:t>Tại sao nói “Rừng là lá phổi xanh” của Trái Đất?</a:t>
            </a:r>
            <a:endParaRPr lang="en-US" altLang="en-US" sz="2400" b="1" i="1">
              <a:solidFill>
                <a:srgbClr val="FF0000"/>
              </a:solidFill>
              <a:latin typeface="Times New Roman" panose="02020603050405020304" pitchFamily="18" charset="0"/>
              <a:cs typeface="Times New Roman" panose="02020603050405020304" pitchFamily="18" charset="0"/>
            </a:endParaRPr>
          </a:p>
          <a:p>
            <a:pPr algn="just">
              <a:lnSpc>
                <a:spcPct val="120000"/>
              </a:lnSpc>
            </a:pPr>
            <a:r>
              <a:rPr lang="vi-VN" altLang="en-US" sz="2400" b="1">
                <a:solidFill>
                  <a:srgbClr val="0000FF"/>
                </a:solidFill>
                <a:latin typeface="Times New Roman" panose="02020603050405020304" pitchFamily="18" charset="0"/>
                <a:cs typeface="Times New Roman" panose="02020603050405020304" pitchFamily="18" charset="0"/>
              </a:rPr>
              <a:t>Rừng là nơi sống của một số lượng lớn các loài thực vật, là nơi điều hòa khí hậu, điều hòa không khí, trao đổi khí cho </a:t>
            </a:r>
            <a:r>
              <a:rPr lang="en-US" altLang="vi-VN" sz="2400" b="1">
                <a:solidFill>
                  <a:srgbClr val="0000FF"/>
                </a:solidFill>
                <a:latin typeface="Times New Roman" panose="02020603050405020304" pitchFamily="18" charset="0"/>
                <a:cs typeface="Times New Roman" panose="02020603050405020304" pitchFamily="18" charset="0"/>
              </a:rPr>
              <a:t>hầu hết các sinh vật trên trái đất, kể cả con người.</a:t>
            </a:r>
            <a:endParaRPr lang="en-US" altLang="vi-VN" sz="2400" b="1">
              <a:solidFill>
                <a:srgbClr val="0000FF"/>
              </a:solidFill>
              <a:latin typeface="Times New Roman" panose="02020603050405020304" pitchFamily="18" charset="0"/>
              <a:cs typeface="Times New Roman" panose="02020603050405020304" pitchFamily="18" charset="0"/>
            </a:endParaRPr>
          </a:p>
        </p:txBody>
      </p:sp>
      <p:pic>
        <p:nvPicPr>
          <p:cNvPr id="253954" name="Picture 2" descr="Tại sao người ta lại nói rừng cây như một lá phổi xanh của con người -  KHBVPT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213" y="2580323"/>
            <a:ext cx="44989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AutoShape 4" descr="Có một cây là có rừng - Góc nhìn &amp;amp; chia sẻ"/>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253958" name="Picture 6" descr="Hãy chứng minh rằng bảo vệ rừng là bảo vệ cuộc sống của chúng 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64448"/>
            <a:ext cx="464502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39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39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1258888" y="2133600"/>
            <a:ext cx="65532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400" b="1">
                <a:solidFill>
                  <a:srgbClr val="0000FF"/>
                </a:solidFill>
                <a:latin typeface="Times New Roman" panose="02020603050405020304" pitchFamily="18" charset="0"/>
                <a:cs typeface="Calibri" panose="020F0502020204030204" pitchFamily="34" charset="0"/>
              </a:rPr>
              <a:t>Biết tận dụng những lợi ích của cây xanh để chăm sóc sức khỏe (trồng nhiều cây xanh, lựa chọn được cây làm sạch không khí cho gia đình, lựa chọn thực phẩm,…).</a:t>
            </a:r>
            <a:endParaRPr lang="en-US" altLang="en-US" sz="2400" b="1">
              <a:solidFill>
                <a:srgbClr val="0000FF"/>
              </a:solidFill>
            </a:endParaRPr>
          </a:p>
        </p:txBody>
      </p:sp>
      <p:pic>
        <p:nvPicPr>
          <p:cNvPr id="79875" name="Picture 3" descr="Description: https://lh3.googleusercontent.com/UpQWRHyQ3gedk-Jldac1I2ql9iUPFz6E7V0-bIKun9g2M9DNIYVq7tE_NZk-cJ7-HYYggTuV6k6ADnzH7agErpKgjZsbcHy8BYdiIphmg2LN3f7tsRCEkq28TF0xH2HTDU70Ej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24075" y="692150"/>
            <a:ext cx="295275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AutoShape 6" descr="60 năm Tết trồng cây, nhớ Chủ tịch Hồ Chí Minh! - Báo Nam Định điện tử"/>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US">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END.</a:t>
            </a:r>
            <a:endParaRPr lang="en-US">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cSld>
  <p:clrMapOvr>
    <a:masterClrMapping/>
  </p:clrMapOvr>
</p:sld>
</file>

<file path=ppt/tags/tag1.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mpl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sampl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12762</Words>
  <Application>WPS Presentation</Application>
  <PresentationFormat>On-screen Show (4:3)</PresentationFormat>
  <Paragraphs>491</Paragraphs>
  <Slides>45</Slides>
  <Notes>4</Notes>
  <HiddenSlides>0</HiddenSlides>
  <MMClips>0</MMClips>
  <ScaleCrop>false</ScaleCrop>
  <HeadingPairs>
    <vt:vector size="6" baseType="variant">
      <vt:variant>
        <vt:lpstr>已用的字体</vt:lpstr>
      </vt:variant>
      <vt:variant>
        <vt:i4>35</vt:i4>
      </vt:variant>
      <vt:variant>
        <vt:lpstr>主题</vt:lpstr>
      </vt:variant>
      <vt:variant>
        <vt:i4>5</vt:i4>
      </vt:variant>
      <vt:variant>
        <vt:lpstr>幻灯片标题</vt:lpstr>
      </vt:variant>
      <vt:variant>
        <vt:i4>45</vt:i4>
      </vt:variant>
    </vt:vector>
  </HeadingPairs>
  <TitlesOfParts>
    <vt:vector size="85" baseType="lpstr">
      <vt:lpstr>Arial</vt:lpstr>
      <vt:lpstr>SimSun</vt:lpstr>
      <vt:lpstr>Wingdings</vt:lpstr>
      <vt:lpstr>Calibri Light</vt:lpstr>
      <vt:lpstr>Times New Roman</vt:lpstr>
      <vt:lpstr>Times New Roman</vt:lpstr>
      <vt:lpstr>Calibri</vt:lpstr>
      <vt:lpstr>.VnAristote</vt:lpstr>
      <vt:lpstr>Microsoft YaHei</vt:lpstr>
      <vt:lpstr>Arial Unicode MS</vt:lpstr>
      <vt:lpstr>VNI-Times</vt:lpstr>
      <vt:lpstr>.VnTime</vt:lpstr>
      <vt:lpstr>Arial</vt:lpstr>
      <vt:lpstr>.VnArial</vt:lpstr>
      <vt:lpstr>.VnBodoni</vt:lpstr>
      <vt:lpstr>.VnBodoniH</vt:lpstr>
      <vt:lpstr>.VnCommercial ScriptH</vt:lpstr>
      <vt:lpstr>.VnCourier</vt:lpstr>
      <vt:lpstr>UTM Azuki</vt:lpstr>
      <vt:lpstr>Trebuchet MS</vt:lpstr>
      <vt:lpstr>Tahoma</vt:lpstr>
      <vt:lpstr>UTM Avo</vt:lpstr>
      <vt:lpstr>UTM Loko</vt:lpstr>
      <vt:lpstr>.VnAristoteH</vt:lpstr>
      <vt:lpstr>.VnAvant</vt:lpstr>
      <vt:lpstr>.VnArial Narrow</vt:lpstr>
      <vt:lpstr>.VnArabiaH</vt:lpstr>
      <vt:lpstr>.VnArabia</vt:lpstr>
      <vt:lpstr>.VnBook-Antiqua</vt:lpstr>
      <vt:lpstr>.VnBook-AntiquaH</vt:lpstr>
      <vt:lpstr>.VnBlackH</vt:lpstr>
      <vt:lpstr>Arial Black</vt:lpstr>
      <vt:lpstr>Arial Narrow</vt:lpstr>
      <vt:lpstr>Bahnschrift</vt:lpstr>
      <vt:lpstr>Bahnschrift Condensed</vt:lpstr>
      <vt:lpstr>Custom Design</vt:lpstr>
      <vt:lpstr>sample</vt:lpstr>
      <vt:lpstr>Office Theme</vt:lpstr>
      <vt:lpstr>1_sample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Admin</dc:creator>
  <cp:lastModifiedBy>Admin</cp:lastModifiedBy>
  <cp:revision>203</cp:revision>
  <dcterms:created xsi:type="dcterms:W3CDTF">2015-11-29T04:26:00Z</dcterms:created>
  <dcterms:modified xsi:type="dcterms:W3CDTF">2023-12-26T09:31:21Z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531DAC05F9414ABB9B8A33A93BD09481_12</vt:lpwstr>
  </property>
  <property fmtid="{D5CDD505-2E9C-101B-9397-08002B2CF9AE}" pid="3" name="KSOProductBuildVer">
    <vt:lpwstr>1033-12.2.0.13359</vt:lpwstr>
  </property>
</Properties>
</file>